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56" y="9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7B1C855F-D181-4226-94FE-C5861239237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4367B08-3C81-47FB-829F-9B40EB74C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96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67B08-3C81-47FB-829F-9B40EB74C8B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81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12801"/>
            <a:ext cx="5829300" cy="56896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604000"/>
            <a:ext cx="4800600" cy="1625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828801"/>
            <a:ext cx="5829300" cy="3340100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425018"/>
            <a:ext cx="5829300" cy="150918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3371850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1869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2546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4320" y="2133600"/>
            <a:ext cx="3031236" cy="6035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303014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1" y="2133600"/>
            <a:ext cx="303133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42900" y="2950464"/>
            <a:ext cx="3031236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04438" y="2950465"/>
            <a:ext cx="3031236" cy="52175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316" y="355600"/>
            <a:ext cx="2256235" cy="27940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3" y="364067"/>
            <a:ext cx="374689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0316" y="3251201"/>
            <a:ext cx="2256235" cy="4917017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304800"/>
            <a:ext cx="4283868" cy="11938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95" y="1524000"/>
            <a:ext cx="4541043" cy="6054725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7747000"/>
            <a:ext cx="4283868" cy="711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2133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2511" y="8475134"/>
            <a:ext cx="1564481" cy="486833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374" y="8475134"/>
            <a:ext cx="2135981" cy="486833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459" y="8475134"/>
            <a:ext cx="421481" cy="486833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6343320" y="8665846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839" y="8665846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gov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696" y="-540568"/>
            <a:ext cx="5829300" cy="1512168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Уважаемые    налогоплательщики!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648" y="1115616"/>
            <a:ext cx="6480720" cy="802838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+mn-lt"/>
                <a:ea typeface="Calibri"/>
                <a:cs typeface="Times New Roman"/>
              </a:rPr>
              <a:t> </a:t>
            </a:r>
            <a:r>
              <a:rPr lang="ru-RU" sz="1050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С 1 ноября 2021 года МИ ФНС России №18 по Иркутской области  реорганизована путем присоединения к ИФНС России по г. Ангарску Иркутской области, которая переименована в МИ ФНС России №21 по Иркутской области.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 </a:t>
            </a:r>
            <a:endParaRPr lang="en-US" sz="1050" b="1" dirty="0" smtClean="0">
              <a:solidFill>
                <a:schemeClr val="tx2"/>
              </a:solidFill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ТОРМ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МИ ФНС России №18 по Иркутской области в г. Черемхово ликвидирован.  Налогоплательщики теперь состоят на учете в МИ ФНС России №21 по Иркутской области (г. Ангарск, </a:t>
            </a:r>
            <a:r>
              <a:rPr lang="ru-RU" sz="1050" b="1" dirty="0" err="1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мкр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 7а, 34). Ближайший ТОРМ находится по адресу: г. </a:t>
            </a: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Усолье-Сибирское,</a:t>
            </a:r>
            <a:r>
              <a:rPr lang="en-US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ул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. Менделеева, 73. Прием и обслуживание налогоплательщиков осуществляется в операционных залах в г. Усолье-Сибирское и в г. Ангарске.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 </a:t>
            </a: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Налогоплательщики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могут обращаться в подразделения Многофункционального центра по оказанию государственных услуг (МФЦ) по месту жительства. </a:t>
            </a: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Адреса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ближайших офисов «Мои документы» можно узнать на сайте МФЦ www.mfc38.ru или сайте ФНС России </a:t>
            </a:r>
            <a:r>
              <a:rPr lang="en-US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  <a:hlinkClick r:id="rId3"/>
              </a:rPr>
              <a:t>www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  <a:hlinkClick r:id="rId3"/>
              </a:rPr>
              <a:t>.</a:t>
            </a:r>
            <a:r>
              <a:rPr lang="en-US" sz="1050" b="1" dirty="0" err="1">
                <a:solidFill>
                  <a:schemeClr val="tx2"/>
                </a:solidFill>
                <a:latin typeface="+mn-lt"/>
                <a:ea typeface="Calibri"/>
                <a:cs typeface="Times New Roman"/>
                <a:hlinkClick r:id="rId3"/>
              </a:rPr>
              <a:t>nalog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  <a:hlinkClick r:id="rId3"/>
              </a:rPr>
              <a:t>.</a:t>
            </a:r>
            <a:r>
              <a:rPr lang="en-US" sz="1050" b="1" dirty="0" err="1">
                <a:solidFill>
                  <a:schemeClr val="tx2"/>
                </a:solidFill>
                <a:latin typeface="+mn-lt"/>
                <a:ea typeface="Calibri"/>
                <a:cs typeface="Times New Roman"/>
                <a:hlinkClick r:id="rId3"/>
              </a:rPr>
              <a:t>gov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  <a:hlinkClick r:id="rId3"/>
              </a:rPr>
              <a:t>.</a:t>
            </a:r>
            <a:r>
              <a:rPr lang="en-US" sz="1050" b="1" dirty="0" err="1">
                <a:solidFill>
                  <a:schemeClr val="tx2"/>
                </a:solidFill>
                <a:latin typeface="+mn-lt"/>
                <a:ea typeface="Calibri"/>
                <a:cs typeface="Times New Roman"/>
                <a:hlinkClick r:id="rId3"/>
              </a:rPr>
              <a:t>r</a:t>
            </a:r>
            <a:r>
              <a:rPr lang="en-US" sz="1050" b="1" u="sng" dirty="0" err="1">
                <a:solidFill>
                  <a:schemeClr val="tx2"/>
                </a:solidFill>
                <a:latin typeface="+mn-lt"/>
                <a:ea typeface="Calibri"/>
                <a:cs typeface="Times New Roman"/>
                <a:hlinkClick r:id="rId3"/>
              </a:rPr>
              <a:t>u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 (раздел «Контакты»/МИ ФНС №21 по Иркутской области).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 </a:t>
            </a: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Услуги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налоговой службы доступны в электронном виде на сайте ФНС России через «Личные кабинеты налогоплательщиков» и другие онлайн-сервисы. Отчетность предоставляется по телекоммуникационным каналам связи через операторов электронного документооборота или уполномоченных представителей. В случаях, разрешенных законодательством, документы можно направлять почтовым отправлением.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 </a:t>
            </a:r>
            <a:r>
              <a:rPr lang="ru-RU" sz="105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Справка</a:t>
            </a:r>
            <a:endParaRPr lang="ru-RU" sz="1050" b="1" dirty="0">
              <a:solidFill>
                <a:schemeClr val="tx2">
                  <a:lumMod val="50000"/>
                </a:schemeClr>
              </a:solidFill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 </a:t>
            </a:r>
            <a:r>
              <a:rPr lang="ru-RU" sz="105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МФЦ </a:t>
            </a:r>
            <a:r>
              <a:rPr lang="ru-RU" sz="1050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предоставляет следующие услуги: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государственная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регистрация юридических лиц, физических лиц в качестве индивидуальных предпринимателей и крестьянских (фермерских хозяйств);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предоставление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выписки из ЕГРЮЛ и ЕГРИП (о том, что налогоплательщик не зарегистрирован в качестве индивидуального предпринимателя, что в реестре не содержатся </a:t>
            </a: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сведения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о нем, как руководителе и учредителе юридического лица);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прием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и направление в налоговый орган деклараций по форме 3-НДФЛ;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прием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заявлений от физических </a:t>
            </a: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лиц</a:t>
            </a:r>
            <a:r>
              <a:rPr lang="en-US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о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предоставлении налоговой льготы по транспортному налогу, земельному налогу, налогу на имущество; 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о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получении налогового уведомления на уплату имущественных налогов;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об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уточнении сведений, указанных в налоговом уведомлении;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о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доступе к личному кабинету налогоплательщика для физических лиц;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о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постановке на учет в налоговом органе и выдача свидетельства о постановке на учет (ИНН);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1050" b="1" dirty="0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прием </a:t>
            </a: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заявлений о выдаче и выдача платежных документов на уплату задолженности по имущественным налогам физических </a:t>
            </a:r>
            <a:r>
              <a:rPr lang="ru-RU" sz="1050" b="1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лиц</a:t>
            </a:r>
            <a:r>
              <a:rPr lang="ru-RU" sz="1050" b="1" smtClean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.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endParaRPr lang="ru-RU" sz="1050" b="1" dirty="0">
              <a:solidFill>
                <a:schemeClr val="tx2"/>
              </a:solidFill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50" b="1" dirty="0">
                <a:solidFill>
                  <a:schemeClr val="tx2"/>
                </a:solidFill>
                <a:latin typeface="+mn-lt"/>
                <a:ea typeface="Calibri"/>
                <a:cs typeface="Times New Roman"/>
              </a:rPr>
              <a:t> </a:t>
            </a:r>
          </a:p>
          <a:p>
            <a:r>
              <a:rPr lang="ru-RU" sz="1050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/>
              </a:rPr>
              <a:t>Полный перечень услуг ФНС России, предоставляемых подразделениями МФЦ,  размещен на сайте www.mfc38.ru.</a:t>
            </a:r>
            <a:endParaRPr lang="ru-RU" sz="105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1" t="6571" r="5362" b="6301"/>
          <a:stretch/>
        </p:blipFill>
        <p:spPr bwMode="auto">
          <a:xfrm>
            <a:off x="260648" y="179512"/>
            <a:ext cx="648072" cy="648072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5243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97</TotalTime>
  <Words>43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Уважаемые    налогоплательщики!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   налогоплательщики!</dc:title>
  <dc:creator>Жилина Полина Юрьевна</dc:creator>
  <cp:lastModifiedBy>Жилина Полина Юрьевна</cp:lastModifiedBy>
  <cp:revision>6</cp:revision>
  <cp:lastPrinted>2021-11-24T01:41:29Z</cp:lastPrinted>
  <dcterms:created xsi:type="dcterms:W3CDTF">2021-11-12T04:56:10Z</dcterms:created>
  <dcterms:modified xsi:type="dcterms:W3CDTF">2021-11-24T01:49:32Z</dcterms:modified>
</cp:coreProperties>
</file>