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2">
  <p:sldMasterIdLst>
    <p:sldMasterId id="2147483648" r:id="rId1"/>
  </p:sldMasterIdLst>
  <p:notesMasterIdLst>
    <p:notesMasterId r:id="rId9"/>
  </p:notesMasterIdLst>
  <p:handoutMasterIdLst>
    <p:handoutMasterId r:id="rId10"/>
  </p:handoutMasterIdLst>
  <p:sldIdLst>
    <p:sldId id="855" r:id="rId2"/>
    <p:sldId id="848" r:id="rId3"/>
    <p:sldId id="852" r:id="rId4"/>
    <p:sldId id="856" r:id="rId5"/>
    <p:sldId id="854" r:id="rId6"/>
    <p:sldId id="327" r:id="rId7"/>
    <p:sldId id="829" r:id="rId8"/>
  </p:sldIdLst>
  <p:sldSz cx="12192000" cy="6858000"/>
  <p:notesSz cx="6797675" cy="9928225"/>
  <p:embeddedFontLst>
    <p:embeddedFont>
      <p:font typeface="Segoe UI" panose="020B0502040204020203" pitchFamily="34" charset="0"/>
      <p:regular r:id="rId11"/>
      <p:bold r:id="rId12"/>
      <p:italic r:id="rId13"/>
      <p:boldItalic r:id="rId14"/>
    </p:embeddedFont>
    <p:embeddedFont>
      <p:font typeface="Raleway" panose="020B0604020202020204" charset="-52"/>
      <p:regular r:id="rId15"/>
      <p:bold r:id="rId16"/>
      <p:italic r:id="rId17"/>
      <p:boldItalic r:id="rId18"/>
    </p:embeddedFont>
    <p:embeddedFont>
      <p:font typeface="Open Sans" panose="020B0604020202020204" charset="0"/>
      <p:regular r:id="rId19"/>
      <p:bold r:id="rId20"/>
      <p:italic r:id="rId21"/>
      <p:boldItalic r:id="rId22"/>
    </p:embeddedFont>
    <p:embeddedFont>
      <p:font typeface="Open Sans Medium" panose="020B0604020202020204" charset="0"/>
      <p:regular r:id="rId23"/>
      <p:italic r:id="rId24"/>
    </p:embeddedFont>
    <p:embeddedFont>
      <p:font typeface="Golos Text" panose="020B0604020202020204" charset="0"/>
      <p:regular r:id="rId25"/>
      <p:bold r:id="rId26"/>
    </p:embeddedFont>
    <p:embeddedFont>
      <p:font typeface="Calibri" panose="020F0502020204030204" pitchFamily="34" charset="0"/>
      <p:regular r:id="rId27"/>
      <p:bold r:id="rId28"/>
      <p:italic r:id="rId29"/>
      <p:boldItalic r:id="rId30"/>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pos="166" userDrawn="1">
          <p15:clr>
            <a:srgbClr val="A4A3A4"/>
          </p15:clr>
        </p15:guide>
        <p15:guide id="3" orient="horz" pos="164" userDrawn="1">
          <p15:clr>
            <a:srgbClr val="A4A3A4"/>
          </p15:clr>
        </p15:guide>
        <p15:guide id="4" pos="57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Хмелев Дмитрий Алексеевич" initials="ХДА" lastIdx="13" clrIdx="0">
    <p:extLst>
      <p:ext uri="{19B8F6BF-5375-455C-9EA6-DF929625EA0E}">
        <p15:presenceInfo xmlns:p15="http://schemas.microsoft.com/office/powerpoint/2012/main" userId="S-1-5-21-1786527233-2946258800-1986013640-11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B6B6"/>
    <a:srgbClr val="027E73"/>
    <a:srgbClr val="75CDD4"/>
    <a:srgbClr val="0F173F"/>
    <a:srgbClr val="FFFFFF"/>
    <a:srgbClr val="212121"/>
    <a:srgbClr val="B3B3B3"/>
    <a:srgbClr val="5F5F5F"/>
    <a:srgbClr val="6A6A6A"/>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96400" autoAdjust="0"/>
  </p:normalViewPr>
  <p:slideViewPr>
    <p:cSldViewPr snapToGrid="0">
      <p:cViewPr varScale="1">
        <p:scale>
          <a:sx n="87" d="100"/>
          <a:sy n="87" d="100"/>
        </p:scale>
        <p:origin x="379" y="67"/>
      </p:cViewPr>
      <p:guideLst>
        <p:guide orient="horz" pos="482"/>
        <p:guide pos="166"/>
        <p:guide orient="horz" pos="164"/>
        <p:guide pos="574"/>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snapToGrid="0">
      <p:cViewPr varScale="1">
        <p:scale>
          <a:sx n="81" d="100"/>
          <a:sy n="81" d="100"/>
        </p:scale>
        <p:origin x="3036" y="102"/>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handoutMaster" Target="handoutMasters/handoutMaster1.xml"/><Relationship Id="rId19" Type="http://schemas.openxmlformats.org/officeDocument/2006/relationships/font" Target="fonts/font9.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font" Target="fonts/font20.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3" y="0"/>
            <a:ext cx="2946400" cy="49696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968"/>
          </a:xfrm>
          <a:prstGeom prst="rect">
            <a:avLst/>
          </a:prstGeom>
        </p:spPr>
        <p:txBody>
          <a:bodyPr vert="horz" lIns="91440" tIns="45720" rIns="91440" bIns="45720" rtlCol="0"/>
          <a:lstStyle>
            <a:lvl1pPr algn="r">
              <a:defRPr sz="1200"/>
            </a:lvl1pPr>
          </a:lstStyle>
          <a:p>
            <a:fld id="{AD11E6B3-8C22-4093-BB5A-BD8977FD3421}" type="datetimeFigureOut">
              <a:rPr lang="ru-RU" smtClean="0"/>
              <a:t>19.04.2024</a:t>
            </a:fld>
            <a:endParaRPr lang="ru-RU"/>
          </a:p>
        </p:txBody>
      </p:sp>
      <p:sp>
        <p:nvSpPr>
          <p:cNvPr id="4" name="Нижний колонтитул 3"/>
          <p:cNvSpPr>
            <a:spLocks noGrp="1"/>
          </p:cNvSpPr>
          <p:nvPr>
            <p:ph type="ftr" sz="quarter" idx="2"/>
          </p:nvPr>
        </p:nvSpPr>
        <p:spPr>
          <a:xfrm>
            <a:off x="3" y="9431257"/>
            <a:ext cx="2946400" cy="496968"/>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31257"/>
            <a:ext cx="2946400" cy="496968"/>
          </a:xfrm>
          <a:prstGeom prst="rect">
            <a:avLst/>
          </a:prstGeom>
        </p:spPr>
        <p:txBody>
          <a:bodyPr vert="horz" lIns="91440" tIns="45720" rIns="91440" bIns="45720" rtlCol="0" anchor="b"/>
          <a:lstStyle>
            <a:lvl1pPr algn="r">
              <a:defRPr sz="1200"/>
            </a:lvl1pPr>
          </a:lstStyle>
          <a:p>
            <a:fld id="{30786510-928E-4CFE-86F3-116709289549}" type="slidenum">
              <a:rPr lang="ru-RU" smtClean="0"/>
              <a:t>‹#›</a:t>
            </a:fld>
            <a:endParaRPr lang="ru-RU"/>
          </a:p>
        </p:txBody>
      </p:sp>
    </p:spTree>
    <p:extLst>
      <p:ext uri="{BB962C8B-B14F-4D97-AF65-F5344CB8AC3E}">
        <p14:creationId xmlns:p14="http://schemas.microsoft.com/office/powerpoint/2010/main" val="3374183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9" y="2"/>
            <a:ext cx="2945659" cy="49813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52" y="2"/>
            <a:ext cx="2945659" cy="498136"/>
          </a:xfrm>
          <a:prstGeom prst="rect">
            <a:avLst/>
          </a:prstGeom>
        </p:spPr>
        <p:txBody>
          <a:bodyPr vert="horz" lIns="91440" tIns="45720" rIns="91440" bIns="45720" rtlCol="0"/>
          <a:lstStyle>
            <a:lvl1pPr algn="r">
              <a:defRPr sz="1200"/>
            </a:lvl1pPr>
          </a:lstStyle>
          <a:p>
            <a:fld id="{0E9558A1-B1A2-46EE-9142-01D69916FFC8}" type="datetimeFigureOut">
              <a:rPr lang="ru-RU" smtClean="0"/>
              <a:t>19.04.2024</a:t>
            </a:fld>
            <a:endParaRPr lang="ru-RU"/>
          </a:p>
        </p:txBody>
      </p:sp>
      <p:sp>
        <p:nvSpPr>
          <p:cNvPr id="4" name="Образ слайда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960"/>
            <a:ext cx="5438140" cy="3909239"/>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9" y="9430100"/>
            <a:ext cx="2945659" cy="49813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52" y="9430100"/>
            <a:ext cx="2945659" cy="498135"/>
          </a:xfrm>
          <a:prstGeom prst="rect">
            <a:avLst/>
          </a:prstGeom>
        </p:spPr>
        <p:txBody>
          <a:bodyPr vert="horz" lIns="91440" tIns="45720" rIns="91440" bIns="45720" rtlCol="0" anchor="b"/>
          <a:lstStyle>
            <a:lvl1pPr algn="r">
              <a:defRPr sz="1200"/>
            </a:lvl1pPr>
          </a:lstStyle>
          <a:p>
            <a:fld id="{748AA856-4012-4338-B345-E16FA30F7C56}" type="slidenum">
              <a:rPr lang="ru-RU" smtClean="0"/>
              <a:t>‹#›</a:t>
            </a:fld>
            <a:endParaRPr lang="ru-RU"/>
          </a:p>
        </p:txBody>
      </p:sp>
    </p:spTree>
    <p:extLst>
      <p:ext uri="{BB962C8B-B14F-4D97-AF65-F5344CB8AC3E}">
        <p14:creationId xmlns:p14="http://schemas.microsoft.com/office/powerpoint/2010/main" val="400966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5CAA9A0-5C2F-4032-9C55-35A816330293}" type="slidenum">
              <a:rPr lang="ru-RU" smtClean="0"/>
              <a:t>2</a:t>
            </a:fld>
            <a:endParaRPr lang="ru-RU"/>
          </a:p>
        </p:txBody>
      </p:sp>
    </p:spTree>
    <p:extLst>
      <p:ext uri="{BB962C8B-B14F-4D97-AF65-F5344CB8AC3E}">
        <p14:creationId xmlns:p14="http://schemas.microsoft.com/office/powerpoint/2010/main" val="21055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5CAA9A0-5C2F-4032-9C55-35A816330293}" type="slidenum">
              <a:rPr lang="ru-RU" smtClean="0"/>
              <a:t>3</a:t>
            </a:fld>
            <a:endParaRPr lang="ru-RU"/>
          </a:p>
        </p:txBody>
      </p:sp>
    </p:spTree>
    <p:extLst>
      <p:ext uri="{BB962C8B-B14F-4D97-AF65-F5344CB8AC3E}">
        <p14:creationId xmlns:p14="http://schemas.microsoft.com/office/powerpoint/2010/main" val="1406203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3" name="Заголовок 2"/>
          <p:cNvSpPr>
            <a:spLocks noGrp="1"/>
          </p:cNvSpPr>
          <p:nvPr>
            <p:ph type="title" hasCustomPrompt="1"/>
          </p:nvPr>
        </p:nvSpPr>
        <p:spPr>
          <a:xfrm>
            <a:off x="550863" y="260350"/>
            <a:ext cx="10887000" cy="346049"/>
          </a:xfrm>
        </p:spPr>
        <p:txBody>
          <a:bodyPr>
            <a:normAutofit/>
          </a:bodyPr>
          <a:lstStyle>
            <a:lvl1pPr algn="l">
              <a:defRPr sz="2000">
                <a:solidFill>
                  <a:srgbClr val="0070C0"/>
                </a:solidFill>
                <a:latin typeface="Segoe UI" panose="020B0502040204020203" pitchFamily="34" charset="0"/>
                <a:cs typeface="Segoe UI" panose="020B0502040204020203" pitchFamily="34" charset="0"/>
              </a:defRPr>
            </a:lvl1pPr>
          </a:lstStyle>
          <a:p>
            <a:r>
              <a:rPr lang="ru-RU" dirty="0"/>
              <a:t>ОБРАЗЕЦ ЗАГОЛОВКА</a:t>
            </a:r>
          </a:p>
        </p:txBody>
      </p:sp>
      <p:pic>
        <p:nvPicPr>
          <p:cNvPr id="4" name="Рисунок 3">
            <a:extLst>
              <a:ext uri="{FF2B5EF4-FFF2-40B4-BE49-F238E27FC236}">
                <a16:creationId xmlns:a16="http://schemas.microsoft.com/office/drawing/2014/main" id="{38BC1F61-1C4C-40CE-8E10-87C437B0CED8}"/>
              </a:ext>
            </a:extLst>
          </p:cNvPr>
          <p:cNvPicPr>
            <a:picLocks noChangeAspect="1"/>
          </p:cNvPicPr>
          <p:nvPr userDrawn="1"/>
        </p:nvPicPr>
        <p:blipFill>
          <a:blip r:embed="rId2">
            <a:alphaModFix amt="10000"/>
          </a:blip>
          <a:stretch>
            <a:fillRect/>
          </a:stretch>
        </p:blipFill>
        <p:spPr>
          <a:xfrm>
            <a:off x="0" y="-1622122"/>
            <a:ext cx="8480121" cy="8480121"/>
          </a:xfrm>
          <a:prstGeom prst="rect">
            <a:avLst/>
          </a:prstGeom>
        </p:spPr>
      </p:pic>
      <p:pic>
        <p:nvPicPr>
          <p:cNvPr id="5" name="Рисунок 4">
            <a:extLst>
              <a:ext uri="{FF2B5EF4-FFF2-40B4-BE49-F238E27FC236}">
                <a16:creationId xmlns:a16="http://schemas.microsoft.com/office/drawing/2014/main" id="{F65973D1-8DA8-466D-A4BE-C461E6519DF3}"/>
              </a:ext>
            </a:extLst>
          </p:cNvPr>
          <p:cNvPicPr>
            <a:picLocks noChangeAspect="1"/>
          </p:cNvPicPr>
          <p:nvPr userDrawn="1"/>
        </p:nvPicPr>
        <p:blipFill>
          <a:blip r:embed="rId2">
            <a:alphaModFix amt="10000"/>
          </a:blip>
          <a:stretch>
            <a:fillRect/>
          </a:stretch>
        </p:blipFill>
        <p:spPr>
          <a:xfrm flipH="1" flipV="1">
            <a:off x="3711879" y="0"/>
            <a:ext cx="8480121" cy="8480121"/>
          </a:xfrm>
          <a:prstGeom prst="rect">
            <a:avLst/>
          </a:prstGeom>
        </p:spPr>
      </p:pic>
    </p:spTree>
  </p:cSld>
  <p:clrMapOvr>
    <a:masterClrMapping/>
  </p:clrMapOvr>
  <p:extLst>
    <p:ext uri="{DCECCB84-F9BA-43D5-87BE-67443E8EF086}">
      <p15:sldGuideLst xmlns:p15="http://schemas.microsoft.com/office/powerpoint/2012/main">
        <p15:guide id="1" orient="horz" pos="164" userDrawn="1">
          <p15:clr>
            <a:srgbClr val="FBAE40"/>
          </p15:clr>
        </p15:guide>
        <p15:guide id="2" pos="34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Два объекта">
    <p:spTree>
      <p:nvGrpSpPr>
        <p:cNvPr id="1" name=""/>
        <p:cNvGrpSpPr/>
        <p:nvPr/>
      </p:nvGrpSpPr>
      <p:grpSpPr>
        <a:xfrm>
          <a:off x="0" y="0"/>
          <a:ext cx="0" cy="0"/>
          <a:chOff x="0" y="0"/>
          <a:chExt cx="0" cy="0"/>
        </a:xfrm>
      </p:grpSpPr>
      <p:sp>
        <p:nvSpPr>
          <p:cNvPr id="5" name="Дата 4">
            <a:extLst>
              <a:ext uri="{FF2B5EF4-FFF2-40B4-BE49-F238E27FC236}">
                <a16:creationId xmlns:a16="http://schemas.microsoft.com/office/drawing/2014/main" id="{03D2E09A-1F7F-4EB0-B254-51CCA39A9AF9}"/>
              </a:ext>
            </a:extLst>
          </p:cNvPr>
          <p:cNvSpPr>
            <a:spLocks noGrp="1"/>
          </p:cNvSpPr>
          <p:nvPr>
            <p:ph type="dt" sz="half" idx="10"/>
          </p:nvPr>
        </p:nvSpPr>
        <p:spPr/>
        <p:txBody>
          <a:bodyPr/>
          <a:lstStyle/>
          <a:p>
            <a:fld id="{444903E1-9E60-401B-AF41-E754C880A214}" type="datetime1">
              <a:rPr lang="ru-RU" smtClean="0"/>
              <a:t>19.04.2024</a:t>
            </a:fld>
            <a:endParaRPr lang="ru-RU"/>
          </a:p>
        </p:txBody>
      </p:sp>
      <p:sp>
        <p:nvSpPr>
          <p:cNvPr id="6" name="Нижний колонтитул 5">
            <a:extLst>
              <a:ext uri="{FF2B5EF4-FFF2-40B4-BE49-F238E27FC236}">
                <a16:creationId xmlns:a16="http://schemas.microsoft.com/office/drawing/2014/main" id="{5FB72782-0655-4B65-B4B6-0B015E773C8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E3B32B2-1C18-41D5-8E07-6293E5ED2ED4}"/>
              </a:ext>
            </a:extLst>
          </p:cNvPr>
          <p:cNvSpPr>
            <a:spLocks noGrp="1"/>
          </p:cNvSpPr>
          <p:nvPr>
            <p:ph type="sldNum" sz="quarter" idx="12"/>
          </p:nvPr>
        </p:nvSpPr>
        <p:spPr/>
        <p:txBody>
          <a:bodyPr/>
          <a:lstStyle/>
          <a:p>
            <a:fld id="{82D6EB8C-06A6-4CEE-8757-769B3E324293}" type="slidenum">
              <a:rPr lang="ru-RU" smtClean="0"/>
              <a:t>‹#›</a:t>
            </a:fld>
            <a:endParaRPr lang="ru-RU"/>
          </a:p>
        </p:txBody>
      </p:sp>
      <p:pic>
        <p:nvPicPr>
          <p:cNvPr id="8" name="Рисунок 7">
            <a:extLst>
              <a:ext uri="{FF2B5EF4-FFF2-40B4-BE49-F238E27FC236}">
                <a16:creationId xmlns:a16="http://schemas.microsoft.com/office/drawing/2014/main" id="{219200E4-0CFE-4D92-8790-C7F62614EC2A}"/>
              </a:ext>
            </a:extLst>
          </p:cNvPr>
          <p:cNvPicPr>
            <a:picLocks noChangeAspect="1"/>
          </p:cNvPicPr>
          <p:nvPr userDrawn="1"/>
        </p:nvPicPr>
        <p:blipFill rotWithShape="1">
          <a:blip r:embed="rId2"/>
          <a:srcRect l="7473" t="18423" b="27361"/>
          <a:stretch/>
        </p:blipFill>
        <p:spPr>
          <a:xfrm rot="10800000">
            <a:off x="9496558" y="3506992"/>
            <a:ext cx="2709916" cy="3351002"/>
          </a:xfrm>
          <a:prstGeom prst="rect">
            <a:avLst/>
          </a:prstGeom>
        </p:spPr>
      </p:pic>
    </p:spTree>
    <p:extLst>
      <p:ext uri="{BB962C8B-B14F-4D97-AF65-F5344CB8AC3E}">
        <p14:creationId xmlns:p14="http://schemas.microsoft.com/office/powerpoint/2010/main" val="3566845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9998741" cy="1080000"/>
          </a:xfrm>
        </p:spPr>
        <p:txBody>
          <a:bodyPr lIns="0" tIns="0" rIns="0" bIns="0" anchor="t">
            <a:noAutofit/>
          </a:bodyPr>
          <a:lstStyle>
            <a:lvl1pPr algn="l">
              <a:defRPr sz="2000">
                <a:solidFill>
                  <a:srgbClr val="35509D"/>
                </a:solidFill>
                <a:latin typeface="Arial" panose="020B0604020202020204" pitchFamily="34" charset="0"/>
                <a:cs typeface="Arial" panose="020B0604020202020204" pitchFamily="34" charset="0"/>
              </a:defRPr>
            </a:lvl1pPr>
          </a:lstStyle>
          <a:p>
            <a:endParaRPr lang="ru-RU" dirty="0"/>
          </a:p>
        </p:txBody>
      </p:sp>
      <p:sp>
        <p:nvSpPr>
          <p:cNvPr id="3" name="Содержимое 2"/>
          <p:cNvSpPr>
            <a:spLocks noGrp="1"/>
          </p:cNvSpPr>
          <p:nvPr>
            <p:ph idx="1"/>
          </p:nvPr>
        </p:nvSpPr>
        <p:spPr>
          <a:xfrm>
            <a:off x="609600" y="1528417"/>
            <a:ext cx="10972800" cy="4734000"/>
          </a:xfrm>
        </p:spPr>
        <p:txBody>
          <a:bodyPr>
            <a:normAutofit/>
          </a:bodyPr>
          <a:lstStyle>
            <a:lvl1pPr>
              <a:defRPr sz="1400" baseline="0">
                <a:solidFill>
                  <a:schemeClr val="tx1"/>
                </a:solidFill>
                <a:latin typeface="Arial" panose="020B0604020202020204" pitchFamily="34" charset="0"/>
                <a:cs typeface="Arial" panose="020B0604020202020204" pitchFamily="34" charset="0"/>
              </a:defRPr>
            </a:lvl1pPr>
            <a:lvl2pPr>
              <a:defRPr lang="ru-RU" sz="1400" b="0" i="0" baseline="0" smtClean="0"/>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endParaRPr lang="ru-RU" dirty="0"/>
          </a:p>
        </p:txBody>
      </p:sp>
      <p:sp>
        <p:nvSpPr>
          <p:cNvPr id="6" name="Номер слайда 5"/>
          <p:cNvSpPr>
            <a:spLocks noGrp="1"/>
          </p:cNvSpPr>
          <p:nvPr>
            <p:ph type="sldNum" sz="quarter" idx="12"/>
          </p:nvPr>
        </p:nvSpPr>
        <p:spPr>
          <a:xfrm>
            <a:off x="11184565" y="6356354"/>
            <a:ext cx="398400" cy="365125"/>
          </a:xfrm>
        </p:spPr>
        <p:txBody>
          <a:bodyPr lIns="0" tIns="0" rIns="0" bIns="0" anchor="b"/>
          <a:lstStyle>
            <a:lvl1pPr>
              <a:defRPr>
                <a:solidFill>
                  <a:srgbClr val="35509D"/>
                </a:solidFill>
                <a:latin typeface="Arial" panose="020B0604020202020204" pitchFamily="34" charset="0"/>
                <a:cs typeface="Arial" panose="020B0604020202020204" pitchFamily="34" charset="0"/>
              </a:defRPr>
            </a:lvl1pPr>
          </a:lstStyle>
          <a:p>
            <a:fld id="{3B62D969-403B-4FBB-863D-4B7862816841}" type="slidenum">
              <a:rPr lang="ru-RU" smtClean="0"/>
              <a:pPr/>
              <a:t>‹#›</a:t>
            </a:fld>
            <a:endParaRPr lang="ru-RU" dirty="0"/>
          </a:p>
        </p:txBody>
      </p:sp>
      <p:sp>
        <p:nvSpPr>
          <p:cNvPr id="12" name="Содержимое 2"/>
          <p:cNvSpPr>
            <a:spLocks noGrp="1"/>
          </p:cNvSpPr>
          <p:nvPr>
            <p:ph idx="13" hasCustomPrompt="1"/>
          </p:nvPr>
        </p:nvSpPr>
        <p:spPr>
          <a:xfrm>
            <a:off x="609601" y="6361476"/>
            <a:ext cx="10190923" cy="360000"/>
          </a:xfrm>
        </p:spPr>
        <p:txBody>
          <a:bodyPr lIns="0" tIns="0" rIns="0" bIns="0" anchor="b">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000" baseline="0">
                <a:solidFill>
                  <a:schemeClr val="tx1"/>
                </a:solidFill>
                <a:latin typeface="Arial" panose="020B0604020202020204" pitchFamily="34" charset="0"/>
                <a:cs typeface="Arial" panose="020B0604020202020204" pitchFamily="34" charset="0"/>
              </a:defRPr>
            </a:lvl1pPr>
            <a:lvl2pPr>
              <a:defRPr lang="ru-RU" sz="1400" b="0" i="0" baseline="0" smtClean="0"/>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ru-RU" dirty="0"/>
              <a:t>* примечание</a:t>
            </a:r>
            <a:br>
              <a:rPr lang="ru-RU" dirty="0"/>
            </a:br>
            <a:r>
              <a:rPr lang="ru-RU" dirty="0"/>
              <a:t>Источник: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усто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66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устой">
    <p:spTree>
      <p:nvGrpSpPr>
        <p:cNvPr id="1" name=""/>
        <p:cNvGrpSpPr/>
        <p:nvPr/>
      </p:nvGrpSpPr>
      <p:grpSpPr>
        <a:xfrm>
          <a:off x="0" y="0"/>
          <a:ext cx="0" cy="0"/>
          <a:chOff x="0" y="0"/>
          <a:chExt cx="0" cy="0"/>
        </a:xfrm>
      </p:grpSpPr>
      <p:sp>
        <p:nvSpPr>
          <p:cNvPr id="2" name="Дата 2"/>
          <p:cNvSpPr>
            <a:spLocks noGrp="1"/>
          </p:cNvSpPr>
          <p:nvPr>
            <p:ph type="dt" sz="half" idx="10"/>
          </p:nvPr>
        </p:nvSpPr>
        <p:spPr>
          <a:xfrm>
            <a:off x="609600" y="6356354"/>
            <a:ext cx="2844800" cy="365125"/>
          </a:xfrm>
        </p:spPr>
        <p:txBody>
          <a:bodyPr/>
          <a:lstStyle/>
          <a:p>
            <a:fld id="{493EEEF1-F6BC-42FB-8360-6E581C181815}" type="datetime1">
              <a:rPr lang="ru-RU" smtClean="0"/>
              <a:t>19.04.2024</a:t>
            </a:fld>
            <a:endParaRPr lang="ru-RU"/>
          </a:p>
        </p:txBody>
      </p:sp>
      <p:sp>
        <p:nvSpPr>
          <p:cNvPr id="3" name="Нижний колонтитул 3"/>
          <p:cNvSpPr>
            <a:spLocks noGrp="1"/>
          </p:cNvSpPr>
          <p:nvPr>
            <p:ph type="ftr" sz="quarter" idx="11"/>
          </p:nvPr>
        </p:nvSpPr>
        <p:spPr>
          <a:xfrm>
            <a:off x="4165600" y="6356354"/>
            <a:ext cx="3860800" cy="365125"/>
          </a:xfrm>
        </p:spPr>
        <p:txBody>
          <a:bodyPr/>
          <a:lstStyle/>
          <a:p>
            <a:endParaRPr lang="ru-RU"/>
          </a:p>
        </p:txBody>
      </p:sp>
      <p:pic>
        <p:nvPicPr>
          <p:cNvPr id="10" name="Рисунок 9">
            <a:extLst>
              <a:ext uri="{FF2B5EF4-FFF2-40B4-BE49-F238E27FC236}">
                <a16:creationId xmlns:a16="http://schemas.microsoft.com/office/drawing/2014/main" id="{66EE8E56-C1A1-4220-8A02-DB9E997F1B59}"/>
              </a:ext>
            </a:extLst>
          </p:cNvPr>
          <p:cNvPicPr>
            <a:picLocks noChangeAspect="1"/>
          </p:cNvPicPr>
          <p:nvPr userDrawn="1"/>
        </p:nvPicPr>
        <p:blipFill rotWithShape="1">
          <a:blip r:embed="rId2"/>
          <a:srcRect l="7473" t="18423" b="27361"/>
          <a:stretch/>
        </p:blipFill>
        <p:spPr>
          <a:xfrm>
            <a:off x="-14477" y="0"/>
            <a:ext cx="3828515" cy="4734228"/>
          </a:xfrm>
          <a:prstGeom prst="rect">
            <a:avLst/>
          </a:prstGeom>
        </p:spPr>
      </p:pic>
      <p:pic>
        <p:nvPicPr>
          <p:cNvPr id="11" name="Рисунок 10">
            <a:extLst>
              <a:ext uri="{FF2B5EF4-FFF2-40B4-BE49-F238E27FC236}">
                <a16:creationId xmlns:a16="http://schemas.microsoft.com/office/drawing/2014/main" id="{E146B6A0-EE32-4F75-8FC8-FA0223E5C912}"/>
              </a:ext>
            </a:extLst>
          </p:cNvPr>
          <p:cNvPicPr>
            <a:picLocks noChangeAspect="1"/>
          </p:cNvPicPr>
          <p:nvPr userDrawn="1"/>
        </p:nvPicPr>
        <p:blipFill rotWithShape="1">
          <a:blip r:embed="rId2"/>
          <a:srcRect l="7473" t="18423" b="27361"/>
          <a:stretch/>
        </p:blipFill>
        <p:spPr>
          <a:xfrm rot="10800000">
            <a:off x="8377964" y="2123772"/>
            <a:ext cx="3828515" cy="4734228"/>
          </a:xfrm>
          <a:prstGeom prst="rect">
            <a:avLst/>
          </a:prstGeom>
        </p:spPr>
      </p:pic>
      <p:sp>
        <p:nvSpPr>
          <p:cNvPr id="12" name="Номер слайда 5">
            <a:extLst>
              <a:ext uri="{FF2B5EF4-FFF2-40B4-BE49-F238E27FC236}">
                <a16:creationId xmlns:a16="http://schemas.microsoft.com/office/drawing/2014/main" id="{CB4828D3-89DD-4858-BACD-0050B3066C35}"/>
              </a:ext>
            </a:extLst>
          </p:cNvPr>
          <p:cNvSpPr txBox="1">
            <a:spLocks/>
          </p:cNvSpPr>
          <p:nvPr userDrawn="1"/>
        </p:nvSpPr>
        <p:spPr>
          <a:xfrm>
            <a:off x="11455712" y="6371972"/>
            <a:ext cx="623465" cy="365125"/>
          </a:xfrm>
          <a:prstGeom prst="rect">
            <a:avLst/>
          </a:prstGeom>
        </p:spPr>
        <p:txBody>
          <a:bodyPr vert="horz" lIns="91440" tIns="45720" rIns="91440" bIns="45720" rtlCol="0" anchor="ctr"/>
          <a:lstStyle>
            <a:defPPr>
              <a:defRPr lang="ru-RU"/>
            </a:defPPr>
            <a:lvl1pPr marL="0" algn="ctr" defTabSz="914400" rtl="0" eaLnBrk="1" latinLnBrk="0" hangingPunct="1">
              <a:defRPr sz="16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5D788D-262A-4D78-A296-B985AB926F78}" type="slidenum">
              <a:rPr lang="ru-RU" smtClean="0"/>
              <a:pPr/>
              <a:t>‹#›</a:t>
            </a:fld>
            <a:endParaRPr lang="ru-RU" dirty="0"/>
          </a:p>
        </p:txBody>
      </p:sp>
    </p:spTree>
    <p:extLst>
      <p:ext uri="{BB962C8B-B14F-4D97-AF65-F5344CB8AC3E}">
        <p14:creationId xmlns:p14="http://schemas.microsoft.com/office/powerpoint/2010/main" val="380757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26897B30-1ED1-41CB-98AA-1D03453DDFCE}" type="datetime1">
              <a:rPr lang="ru-RU" smtClean="0"/>
              <a:t>19.04.2024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8" name="Прямоугольник 7">
            <a:extLst>
              <a:ext uri="{FF2B5EF4-FFF2-40B4-BE49-F238E27FC236}">
                <a16:creationId xmlns:a16="http://schemas.microsoft.com/office/drawing/2014/main" id="{9DD0BE98-67F9-40E5-830F-AA6356449ADF}"/>
              </a:ext>
            </a:extLst>
          </p:cNvPr>
          <p:cNvSpPr/>
          <p:nvPr userDrawn="1"/>
        </p:nvSpPr>
        <p:spPr>
          <a:xfrm>
            <a:off x="0" y="6224954"/>
            <a:ext cx="12192000" cy="633046"/>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8E26FDF1-9DF9-4B4B-AF3D-9F14AD5A63C8}"/>
              </a:ext>
            </a:extLst>
          </p:cNvPr>
          <p:cNvPicPr>
            <a:picLocks noChangeAspect="1"/>
          </p:cNvPicPr>
          <p:nvPr userDrawn="1"/>
        </p:nvPicPr>
        <p:blipFill rotWithShape="1">
          <a:blip r:embed="rId2"/>
          <a:srcRect l="7473" t="18423" b="27361"/>
          <a:stretch/>
        </p:blipFill>
        <p:spPr>
          <a:xfrm rot="16200000">
            <a:off x="452857" y="2576628"/>
            <a:ext cx="3828515" cy="4734228"/>
          </a:xfrm>
          <a:prstGeom prst="rect">
            <a:avLst/>
          </a:prstGeom>
        </p:spPr>
      </p:pic>
      <p:sp>
        <p:nvSpPr>
          <p:cNvPr id="10" name="Номер слайда 5">
            <a:extLst>
              <a:ext uri="{FF2B5EF4-FFF2-40B4-BE49-F238E27FC236}">
                <a16:creationId xmlns:a16="http://schemas.microsoft.com/office/drawing/2014/main" id="{797743E7-E17C-4463-9D45-191D609FDD58}"/>
              </a:ext>
            </a:extLst>
          </p:cNvPr>
          <p:cNvSpPr>
            <a:spLocks noGrp="1"/>
          </p:cNvSpPr>
          <p:nvPr>
            <p:ph type="sldNum" sz="quarter" idx="12"/>
          </p:nvPr>
        </p:nvSpPr>
        <p:spPr>
          <a:xfrm>
            <a:off x="11455712" y="6371972"/>
            <a:ext cx="623465" cy="365125"/>
          </a:xfrm>
        </p:spPr>
        <p:txBody>
          <a:bodyPr/>
          <a:lstStyle>
            <a:lvl1pPr algn="ctr">
              <a:defRPr sz="1600">
                <a:solidFill>
                  <a:schemeClr val="bg1"/>
                </a:solidFill>
                <a:latin typeface="Open Sans" pitchFamily="2" charset="0"/>
                <a:ea typeface="Open Sans" pitchFamily="2" charset="0"/>
                <a:cs typeface="Open Sans" pitchFamily="2" charset="0"/>
              </a:defRPr>
            </a:lvl1pPr>
          </a:lstStyle>
          <a:p>
            <a:fld id="{015D788D-262A-4D78-A296-B985AB926F78}" type="slidenum">
              <a:rPr lang="ru-RU" smtClean="0"/>
              <a:pPr/>
              <a:t>‹#›</a:t>
            </a:fld>
            <a:endParaRPr lang="ru-RU" dirty="0"/>
          </a:p>
        </p:txBody>
      </p:sp>
    </p:spTree>
    <p:extLst>
      <p:ext uri="{BB962C8B-B14F-4D97-AF65-F5344CB8AC3E}">
        <p14:creationId xmlns:p14="http://schemas.microsoft.com/office/powerpoint/2010/main" val="382855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1747CF37-B10E-483C-B7FF-83E510BD5F03}" type="datetime1">
              <a:rPr lang="ru-RU" smtClean="0"/>
              <a:t>19.04.2024</a:t>
            </a:fld>
            <a:endParaRPr lang="ru-RU"/>
          </a:p>
        </p:txBody>
      </p:sp>
      <p:sp>
        <p:nvSpPr>
          <p:cNvPr id="5" name="Нижний колонтитул 4"/>
          <p:cNvSpPr>
            <a:spLocks noGrp="1"/>
          </p:cNvSpPr>
          <p:nvPr>
            <p:ph type="ftr" sz="quarter" idx="11"/>
          </p:nvPr>
        </p:nvSpPr>
        <p:spPr/>
        <p:txBody>
          <a:bodyPr/>
          <a:lstStyle/>
          <a:p>
            <a:endParaRPr lang="ru-RU"/>
          </a:p>
        </p:txBody>
      </p:sp>
      <p:pic>
        <p:nvPicPr>
          <p:cNvPr id="8" name="Рисунок 7">
            <a:extLst>
              <a:ext uri="{FF2B5EF4-FFF2-40B4-BE49-F238E27FC236}">
                <a16:creationId xmlns:a16="http://schemas.microsoft.com/office/drawing/2014/main" id="{5E9566FF-006B-4DB4-8706-A7630219EC90}"/>
              </a:ext>
            </a:extLst>
          </p:cNvPr>
          <p:cNvPicPr>
            <a:picLocks noChangeAspect="1"/>
          </p:cNvPicPr>
          <p:nvPr userDrawn="1"/>
        </p:nvPicPr>
        <p:blipFill>
          <a:blip r:embed="rId2"/>
          <a:stretch>
            <a:fillRect/>
          </a:stretch>
        </p:blipFill>
        <p:spPr>
          <a:xfrm>
            <a:off x="10039944" y="0"/>
            <a:ext cx="2152056" cy="2952750"/>
          </a:xfrm>
          <a:prstGeom prst="rect">
            <a:avLst/>
          </a:prstGeom>
        </p:spPr>
      </p:pic>
      <p:sp>
        <p:nvSpPr>
          <p:cNvPr id="9" name="Номер слайда 5">
            <a:extLst>
              <a:ext uri="{FF2B5EF4-FFF2-40B4-BE49-F238E27FC236}">
                <a16:creationId xmlns:a16="http://schemas.microsoft.com/office/drawing/2014/main" id="{5597DE6F-0DCB-4A79-AE23-5DAB42C7A7CE}"/>
              </a:ext>
            </a:extLst>
          </p:cNvPr>
          <p:cNvSpPr>
            <a:spLocks noGrp="1"/>
          </p:cNvSpPr>
          <p:nvPr>
            <p:ph type="sldNum" sz="quarter" idx="12"/>
          </p:nvPr>
        </p:nvSpPr>
        <p:spPr>
          <a:xfrm>
            <a:off x="11455712" y="6371972"/>
            <a:ext cx="623465" cy="365125"/>
          </a:xfrm>
        </p:spPr>
        <p:txBody>
          <a:bodyPr/>
          <a:lstStyle>
            <a:lvl1pPr algn="ctr">
              <a:defRPr sz="1600">
                <a:solidFill>
                  <a:srgbClr val="0F173F"/>
                </a:solidFill>
                <a:latin typeface="Open Sans" pitchFamily="2" charset="0"/>
                <a:ea typeface="Open Sans" pitchFamily="2" charset="0"/>
                <a:cs typeface="Open Sans" pitchFamily="2" charset="0"/>
              </a:defRPr>
            </a:lvl1pPr>
          </a:lstStyle>
          <a:p>
            <a:fld id="{015D788D-262A-4D78-A296-B985AB926F78}" type="slidenum">
              <a:rPr lang="ru-RU" smtClean="0"/>
              <a:pPr/>
              <a:t>‹#›</a:t>
            </a:fld>
            <a:endParaRPr lang="ru-RU" dirty="0"/>
          </a:p>
        </p:txBody>
      </p:sp>
    </p:spTree>
    <p:extLst>
      <p:ext uri="{BB962C8B-B14F-4D97-AF65-F5344CB8AC3E}">
        <p14:creationId xmlns:p14="http://schemas.microsoft.com/office/powerpoint/2010/main" val="355508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07FDD-7BA8-45DA-AC60-BAB92213B532}" type="datetime1">
              <a:rPr lang="ru-RU" smtClean="0"/>
              <a:t>19.04.2024</a:t>
            </a:fld>
            <a:endParaRPr lang="ru-RU"/>
          </a:p>
        </p:txBody>
      </p:sp>
      <p:sp>
        <p:nvSpPr>
          <p:cNvPr id="3" name="Footer Placeholder 2"/>
          <p:cNvSpPr>
            <a:spLocks noGrp="1"/>
          </p:cNvSpPr>
          <p:nvPr>
            <p:ph type="ftr" sz="quarter" idx="11"/>
          </p:nvPr>
        </p:nvSpPr>
        <p:spPr/>
        <p:txBody>
          <a:bodyPr/>
          <a:lstStyle/>
          <a:p>
            <a:endParaRPr lang="ru-RU"/>
          </a:p>
        </p:txBody>
      </p:sp>
      <p:pic>
        <p:nvPicPr>
          <p:cNvPr id="5" name="Рисунок 4">
            <a:extLst>
              <a:ext uri="{FF2B5EF4-FFF2-40B4-BE49-F238E27FC236}">
                <a16:creationId xmlns:a16="http://schemas.microsoft.com/office/drawing/2014/main" id="{7E6790D2-DFDE-48DA-A20A-CE1CD421CD61}"/>
              </a:ext>
            </a:extLst>
          </p:cNvPr>
          <p:cNvPicPr>
            <a:picLocks noChangeAspect="1"/>
          </p:cNvPicPr>
          <p:nvPr userDrawn="1"/>
        </p:nvPicPr>
        <p:blipFill rotWithShape="1">
          <a:blip r:embed="rId2"/>
          <a:srcRect l="7473" t="18423" b="27361"/>
          <a:stretch/>
        </p:blipFill>
        <p:spPr>
          <a:xfrm rot="10800000">
            <a:off x="8950362" y="2831582"/>
            <a:ext cx="3256114" cy="4026414"/>
          </a:xfrm>
          <a:prstGeom prst="rect">
            <a:avLst/>
          </a:prstGeom>
        </p:spPr>
      </p:pic>
      <p:sp>
        <p:nvSpPr>
          <p:cNvPr id="6" name="Номер слайда 5">
            <a:extLst>
              <a:ext uri="{FF2B5EF4-FFF2-40B4-BE49-F238E27FC236}">
                <a16:creationId xmlns:a16="http://schemas.microsoft.com/office/drawing/2014/main" id="{0D90225B-5430-445A-B7DD-29BC40FDC7DE}"/>
              </a:ext>
            </a:extLst>
          </p:cNvPr>
          <p:cNvSpPr>
            <a:spLocks noGrp="1"/>
          </p:cNvSpPr>
          <p:nvPr>
            <p:ph type="sldNum" sz="quarter" idx="12"/>
          </p:nvPr>
        </p:nvSpPr>
        <p:spPr>
          <a:xfrm>
            <a:off x="11455712" y="6371972"/>
            <a:ext cx="623465" cy="365125"/>
          </a:xfrm>
        </p:spPr>
        <p:txBody>
          <a:bodyPr/>
          <a:lstStyle>
            <a:lvl1pPr algn="ctr">
              <a:defRPr sz="1600">
                <a:solidFill>
                  <a:schemeClr val="bg1"/>
                </a:solidFill>
                <a:latin typeface="Open Sans" pitchFamily="2" charset="0"/>
                <a:ea typeface="Open Sans" pitchFamily="2" charset="0"/>
                <a:cs typeface="Open Sans" pitchFamily="2" charset="0"/>
              </a:defRPr>
            </a:lvl1pPr>
          </a:lstStyle>
          <a:p>
            <a:fld id="{015D788D-262A-4D78-A296-B985AB926F78}" type="slidenum">
              <a:rPr lang="ru-RU" smtClean="0"/>
              <a:pPr/>
              <a:t>‹#›</a:t>
            </a:fld>
            <a:endParaRPr lang="ru-RU" dirty="0"/>
          </a:p>
        </p:txBody>
      </p:sp>
    </p:spTree>
    <p:extLst>
      <p:ext uri="{BB962C8B-B14F-4D97-AF65-F5344CB8AC3E}">
        <p14:creationId xmlns:p14="http://schemas.microsoft.com/office/powerpoint/2010/main" val="269038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E8AD896-CC2C-4236-9EB8-9A67473649BC}"/>
              </a:ext>
            </a:extLst>
          </p:cNvPr>
          <p:cNvPicPr>
            <a:picLocks noChangeAspect="1"/>
          </p:cNvPicPr>
          <p:nvPr userDrawn="1"/>
        </p:nvPicPr>
        <p:blipFill rotWithShape="1">
          <a:blip r:embed="rId2"/>
          <a:srcRect l="7473" t="18423" b="27361"/>
          <a:stretch/>
        </p:blipFill>
        <p:spPr>
          <a:xfrm>
            <a:off x="-14477" y="0"/>
            <a:ext cx="3828515" cy="4734228"/>
          </a:xfrm>
          <a:prstGeom prst="rect">
            <a:avLst/>
          </a:prstGeom>
        </p:spPr>
      </p:pic>
      <p:pic>
        <p:nvPicPr>
          <p:cNvPr id="7" name="Рисунок 6">
            <a:extLst>
              <a:ext uri="{FF2B5EF4-FFF2-40B4-BE49-F238E27FC236}">
                <a16:creationId xmlns:a16="http://schemas.microsoft.com/office/drawing/2014/main" id="{572737A3-631D-4479-8F42-E29C8A99B63C}"/>
              </a:ext>
            </a:extLst>
          </p:cNvPr>
          <p:cNvPicPr>
            <a:picLocks noChangeAspect="1"/>
          </p:cNvPicPr>
          <p:nvPr userDrawn="1"/>
        </p:nvPicPr>
        <p:blipFill rotWithShape="1">
          <a:blip r:embed="rId2"/>
          <a:srcRect l="7473" t="18423" b="27361"/>
          <a:stretch/>
        </p:blipFill>
        <p:spPr>
          <a:xfrm rot="10800000">
            <a:off x="8377964" y="2123772"/>
            <a:ext cx="3828515" cy="4734228"/>
          </a:xfrm>
          <a:prstGeom prst="rect">
            <a:avLst/>
          </a:prstGeom>
        </p:spPr>
      </p:pic>
    </p:spTree>
    <p:extLst>
      <p:ext uri="{BB962C8B-B14F-4D97-AF65-F5344CB8AC3E}">
        <p14:creationId xmlns:p14="http://schemas.microsoft.com/office/powerpoint/2010/main" val="4232191266"/>
      </p:ext>
    </p:extLst>
  </p:cSld>
  <p:clrMapOvr>
    <a:masterClrMapping/>
  </p:clrMapOvr>
  <p:extLst>
    <p:ext uri="{DCECCB84-F9BA-43D5-87BE-67443E8EF086}">
      <p15:sldGuideLst xmlns:p15="http://schemas.microsoft.com/office/powerpoint/2012/main">
        <p15:guide id="1" orient="horz" pos="164">
          <p15:clr>
            <a:srgbClr val="FBAE40"/>
          </p15:clr>
        </p15:guide>
        <p15:guide id="2" pos="34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8B0B25DF-5538-4629-98AA-199D14BAF39E}"/>
              </a:ext>
            </a:extLst>
          </p:cNvPr>
          <p:cNvPicPr>
            <a:picLocks noChangeAspect="1"/>
          </p:cNvPicPr>
          <p:nvPr userDrawn="1"/>
        </p:nvPicPr>
        <p:blipFill>
          <a:blip r:embed="rId2"/>
          <a:stretch>
            <a:fillRect/>
          </a:stretch>
        </p:blipFill>
        <p:spPr>
          <a:xfrm>
            <a:off x="10576856" y="0"/>
            <a:ext cx="1615144" cy="2216075"/>
          </a:xfrm>
          <a:prstGeom prst="rect">
            <a:avLst/>
          </a:prstGeom>
        </p:spPr>
      </p:pic>
      <p:sp>
        <p:nvSpPr>
          <p:cNvPr id="4" name="Дата 3">
            <a:extLst>
              <a:ext uri="{FF2B5EF4-FFF2-40B4-BE49-F238E27FC236}">
                <a16:creationId xmlns:a16="http://schemas.microsoft.com/office/drawing/2014/main" id="{26359CA4-D396-49EE-B41A-11DD9D7329A4}"/>
              </a:ext>
            </a:extLst>
          </p:cNvPr>
          <p:cNvSpPr>
            <a:spLocks noGrp="1"/>
          </p:cNvSpPr>
          <p:nvPr>
            <p:ph type="dt" sz="half" idx="10"/>
          </p:nvPr>
        </p:nvSpPr>
        <p:spPr/>
        <p:txBody>
          <a:bodyPr/>
          <a:lstStyle/>
          <a:p>
            <a:fld id="{23AD6FFA-9361-405C-B56C-051687A88EAD}" type="datetime1">
              <a:rPr lang="ru-RU" smtClean="0"/>
              <a:t>19.04.2024</a:t>
            </a:fld>
            <a:endParaRPr lang="ru-RU"/>
          </a:p>
        </p:txBody>
      </p:sp>
      <p:sp>
        <p:nvSpPr>
          <p:cNvPr id="5" name="Нижний колонтитул 4">
            <a:extLst>
              <a:ext uri="{FF2B5EF4-FFF2-40B4-BE49-F238E27FC236}">
                <a16:creationId xmlns:a16="http://schemas.microsoft.com/office/drawing/2014/main" id="{60DCF58A-DEE7-467E-BB82-738413B7A44F}"/>
              </a:ext>
            </a:extLst>
          </p:cNvPr>
          <p:cNvSpPr>
            <a:spLocks noGrp="1"/>
          </p:cNvSpPr>
          <p:nvPr>
            <p:ph type="ftr" sz="quarter" idx="11"/>
          </p:nvPr>
        </p:nvSpPr>
        <p:spPr/>
        <p:txBody>
          <a:bodyPr/>
          <a:lstStyle/>
          <a:p>
            <a:endParaRPr lang="ru-RU"/>
          </a:p>
        </p:txBody>
      </p:sp>
      <p:sp>
        <p:nvSpPr>
          <p:cNvPr id="8" name="Номер слайда 5">
            <a:extLst>
              <a:ext uri="{FF2B5EF4-FFF2-40B4-BE49-F238E27FC236}">
                <a16:creationId xmlns:a16="http://schemas.microsoft.com/office/drawing/2014/main" id="{BD793524-5D74-4B20-81E4-7CECBF18F95E}"/>
              </a:ext>
            </a:extLst>
          </p:cNvPr>
          <p:cNvSpPr txBox="1">
            <a:spLocks/>
          </p:cNvSpPr>
          <p:nvPr userDrawn="1"/>
        </p:nvSpPr>
        <p:spPr>
          <a:xfrm>
            <a:off x="11455712" y="6371972"/>
            <a:ext cx="623465" cy="365125"/>
          </a:xfrm>
          <a:prstGeom prst="rect">
            <a:avLst/>
          </a:prstGeom>
        </p:spPr>
        <p:txBody>
          <a:bodyPr vert="horz" lIns="91440" tIns="45720" rIns="91440" bIns="45720" rtlCol="0" anchor="ctr"/>
          <a:lstStyle>
            <a:defPPr>
              <a:defRPr lang="ru-RU"/>
            </a:defPPr>
            <a:lvl1pPr marL="0" algn="ctr" defTabSz="914400" rtl="0" eaLnBrk="1" latinLnBrk="0" hangingPunct="1">
              <a:defRPr sz="1600" kern="1200">
                <a:solidFill>
                  <a:srgbClr val="0F173F"/>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5D788D-262A-4D78-A296-B985AB926F78}" type="slidenum">
              <a:rPr lang="ru-RU" smtClean="0"/>
              <a:pPr/>
              <a:t>‹#›</a:t>
            </a:fld>
            <a:endParaRPr lang="ru-RU" dirty="0"/>
          </a:p>
        </p:txBody>
      </p:sp>
    </p:spTree>
    <p:extLst>
      <p:ext uri="{BB962C8B-B14F-4D97-AF65-F5344CB8AC3E}">
        <p14:creationId xmlns:p14="http://schemas.microsoft.com/office/powerpoint/2010/main" val="1508734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1CBE0-23ED-4A93-A6F2-1879F4BC24D7}" type="datetime1">
              <a:rPr lang="ru-RU" smtClean="0"/>
              <a:t>19.04.2024</a:t>
            </a:fld>
            <a:endParaRPr lang="ru-RU"/>
          </a:p>
        </p:txBody>
      </p:sp>
      <p:sp>
        <p:nvSpPr>
          <p:cNvPr id="5" name="Нижний колонтитул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62D969-403B-4FBB-863D-4B7862816841}"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81" r:id="rId3"/>
    <p:sldLayoutId id="2147483683" r:id="rId4"/>
    <p:sldLayoutId id="2147483685" r:id="rId5"/>
    <p:sldLayoutId id="2147483686" r:id="rId6"/>
    <p:sldLayoutId id="2147483687" r:id="rId7"/>
    <p:sldLayoutId id="2147483688" r:id="rId8"/>
    <p:sldLayoutId id="2147483689" r:id="rId9"/>
    <p:sldLayoutId id="2147483690"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CE7EE6-4C9D-43B2-B295-D969D4DC88C6}"/>
              </a:ext>
            </a:extLst>
          </p:cNvPr>
          <p:cNvSpPr txBox="1"/>
          <p:nvPr/>
        </p:nvSpPr>
        <p:spPr>
          <a:xfrm>
            <a:off x="424441" y="2623555"/>
            <a:ext cx="11343118" cy="1272143"/>
          </a:xfrm>
          <a:prstGeom prst="rect">
            <a:avLst/>
          </a:prstGeom>
          <a:noFill/>
        </p:spPr>
        <p:txBody>
          <a:bodyPr wrap="square" rtlCol="0">
            <a:spAutoFit/>
          </a:bodyPr>
          <a:lstStyle/>
          <a:p>
            <a:pPr algn="ctr">
              <a:lnSpc>
                <a:spcPts val="4600"/>
              </a:lnSpc>
              <a:spcAft>
                <a:spcPts val="738"/>
              </a:spcAft>
            </a:pPr>
            <a:r>
              <a:rPr lang="ru-RU" sz="4000" b="1" dirty="0">
                <a:solidFill>
                  <a:srgbClr val="0EB6B6"/>
                </a:solidFill>
                <a:latin typeface="Golos Text" panose="020B0503020202020204" pitchFamily="34" charset="-52"/>
                <a:ea typeface="Calibri" panose="020F0502020204030204" pitchFamily="34" charset="0"/>
                <a:cs typeface="Golos Text" panose="020B0503020202020204" pitchFamily="34" charset="-52"/>
              </a:rPr>
              <a:t>НПФ как инструмент обеспечения финансовой стабильности в будущем</a:t>
            </a:r>
          </a:p>
        </p:txBody>
      </p:sp>
      <p:pic>
        <p:nvPicPr>
          <p:cNvPr id="8" name="Рисунок 7">
            <a:extLst>
              <a:ext uri="{FF2B5EF4-FFF2-40B4-BE49-F238E27FC236}">
                <a16:creationId xmlns:a16="http://schemas.microsoft.com/office/drawing/2014/main" id="{3F5887B1-F908-4B69-B8B1-9C05260CF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596" y="153511"/>
            <a:ext cx="3452057" cy="816825"/>
          </a:xfrm>
          <a:prstGeom prst="rect">
            <a:avLst/>
          </a:prstGeom>
        </p:spPr>
      </p:pic>
    </p:spTree>
    <p:extLst>
      <p:ext uri="{BB962C8B-B14F-4D97-AF65-F5344CB8AC3E}">
        <p14:creationId xmlns:p14="http://schemas.microsoft.com/office/powerpoint/2010/main" val="187964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кругленные углы 2">
            <a:extLst>
              <a:ext uri="{FF2B5EF4-FFF2-40B4-BE49-F238E27FC236}">
                <a16:creationId xmlns:a16="http://schemas.microsoft.com/office/drawing/2014/main" id="{0EABD60D-AE17-4286-AAAA-8D8483A56FC1}"/>
              </a:ext>
            </a:extLst>
          </p:cNvPr>
          <p:cNvSpPr/>
          <p:nvPr/>
        </p:nvSpPr>
        <p:spPr>
          <a:xfrm>
            <a:off x="363563" y="5080388"/>
            <a:ext cx="11229137" cy="1325563"/>
          </a:xfrm>
          <a:prstGeom prst="round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3870E214-97CD-494D-A24C-5F75D929B6DC}"/>
              </a:ext>
            </a:extLst>
          </p:cNvPr>
          <p:cNvSpPr txBox="1">
            <a:spLocks/>
          </p:cNvSpPr>
          <p:nvPr/>
        </p:nvSpPr>
        <p:spPr>
          <a:xfrm>
            <a:off x="421022" y="102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2800" b="1" dirty="0">
              <a:solidFill>
                <a:schemeClr val="tx1">
                  <a:lumMod val="75000"/>
                  <a:lumOff val="25000"/>
                </a:schemeClr>
              </a:solidFill>
              <a:latin typeface="Raleway" pitchFamily="2" charset="-52"/>
            </a:endParaRPr>
          </a:p>
        </p:txBody>
      </p:sp>
      <p:sp>
        <p:nvSpPr>
          <p:cNvPr id="36" name="TextBox 35"/>
          <p:cNvSpPr txBox="1"/>
          <p:nvPr/>
        </p:nvSpPr>
        <p:spPr>
          <a:xfrm>
            <a:off x="421023" y="1266519"/>
            <a:ext cx="10267573" cy="923330"/>
          </a:xfrm>
          <a:prstGeom prst="rect">
            <a:avLst/>
          </a:prstGeom>
          <a:noFill/>
        </p:spPr>
        <p:txBody>
          <a:bodyPr wrap="square" rtlCol="0">
            <a:spAutoFit/>
          </a:bodyPr>
          <a:lstStyle/>
          <a:p>
            <a:pPr marL="285750" indent="-285750">
              <a:buClr>
                <a:srgbClr val="0EB6B6"/>
              </a:buClr>
              <a:buFont typeface="Arial" panose="020B0604020202020204" pitchFamily="34" charset="0"/>
              <a:buChar char="•"/>
            </a:pPr>
            <a:r>
              <a:rPr lang="ru-RU" dirty="0">
                <a:latin typeface="Open Sans" pitchFamily="2" charset="0"/>
                <a:ea typeface="Open Sans" pitchFamily="2" charset="0"/>
                <a:cs typeface="Open Sans" pitchFamily="2" charset="0"/>
              </a:rPr>
              <a:t>Размер средней пенсии клиентов НПФ увеличился с 2013 г.:</a:t>
            </a:r>
          </a:p>
          <a:p>
            <a:pPr marL="742950" lvl="1" indent="-285750">
              <a:buClr>
                <a:srgbClr val="0EB6B6"/>
              </a:buClr>
              <a:buFont typeface="Arial" panose="020B0604020202020204" pitchFamily="34" charset="0"/>
              <a:buChar char="•"/>
            </a:pPr>
            <a:r>
              <a:rPr lang="ru-RU" dirty="0">
                <a:latin typeface="Open Sans" pitchFamily="2" charset="0"/>
                <a:ea typeface="Open Sans" pitchFamily="2" charset="0"/>
                <a:cs typeface="Open Sans" pitchFamily="2" charset="0"/>
              </a:rPr>
              <a:t>по НПО: с 2202 по 4344 руб./мес. (в 1,9 </a:t>
            </a:r>
            <a:r>
              <a:rPr lang="ru-RU" dirty="0" smtClean="0">
                <a:latin typeface="Open Sans" pitchFamily="2" charset="0"/>
                <a:ea typeface="Open Sans" pitchFamily="2" charset="0"/>
                <a:cs typeface="Open Sans" pitchFamily="2" charset="0"/>
              </a:rPr>
              <a:t>раза)</a:t>
            </a:r>
            <a:endParaRPr lang="ru-RU" dirty="0">
              <a:latin typeface="Open Sans" pitchFamily="2" charset="0"/>
              <a:ea typeface="Open Sans" pitchFamily="2" charset="0"/>
              <a:cs typeface="Open Sans" pitchFamily="2" charset="0"/>
            </a:endParaRPr>
          </a:p>
          <a:p>
            <a:pPr marL="742950" lvl="1" indent="-285750">
              <a:buClr>
                <a:srgbClr val="0EB6B6"/>
              </a:buClr>
              <a:buFont typeface="Arial" panose="020B0604020202020204" pitchFamily="34" charset="0"/>
              <a:buChar char="•"/>
            </a:pPr>
            <a:r>
              <a:rPr lang="ru-RU" dirty="0">
                <a:latin typeface="Open Sans" pitchFamily="2" charset="0"/>
                <a:ea typeface="Open Sans" pitchFamily="2" charset="0"/>
                <a:cs typeface="Open Sans" pitchFamily="2" charset="0"/>
              </a:rPr>
              <a:t>по ОПС: с 636 по 1114 руб./мес. (в 1,7 </a:t>
            </a:r>
            <a:r>
              <a:rPr lang="ru-RU" dirty="0" smtClean="0">
                <a:latin typeface="Open Sans" pitchFamily="2" charset="0"/>
                <a:ea typeface="Open Sans" pitchFamily="2" charset="0"/>
                <a:cs typeface="Open Sans" pitchFamily="2" charset="0"/>
              </a:rPr>
              <a:t>раза)</a:t>
            </a:r>
            <a:endParaRPr lang="ru-RU" dirty="0">
              <a:latin typeface="Open Sans" pitchFamily="2" charset="0"/>
              <a:ea typeface="Open Sans" pitchFamily="2" charset="0"/>
              <a:cs typeface="Open Sans" pitchFamily="2" charset="0"/>
            </a:endParaRPr>
          </a:p>
        </p:txBody>
      </p:sp>
      <p:sp>
        <p:nvSpPr>
          <p:cNvPr id="38" name="TextBox 37"/>
          <p:cNvSpPr txBox="1"/>
          <p:nvPr/>
        </p:nvSpPr>
        <p:spPr>
          <a:xfrm>
            <a:off x="421022" y="2257516"/>
            <a:ext cx="10267573" cy="923330"/>
          </a:xfrm>
          <a:prstGeom prst="rect">
            <a:avLst/>
          </a:prstGeom>
          <a:noFill/>
        </p:spPr>
        <p:txBody>
          <a:bodyPr wrap="square" rtlCol="0">
            <a:spAutoFit/>
          </a:bodyPr>
          <a:lstStyle/>
          <a:p>
            <a:pPr marL="285750" indent="-285750">
              <a:buClr>
                <a:srgbClr val="0EB6B6"/>
              </a:buClr>
              <a:buFont typeface="Arial" panose="020B0604020202020204" pitchFamily="34" charset="0"/>
              <a:buChar char="•"/>
            </a:pPr>
            <a:r>
              <a:rPr lang="ru-RU" dirty="0">
                <a:latin typeface="Open Sans" pitchFamily="2" charset="0"/>
                <a:ea typeface="Open Sans" pitchFamily="2" charset="0"/>
                <a:cs typeface="Open Sans" pitchFamily="2" charset="0"/>
              </a:rPr>
              <a:t>По итогам 9 мес.2023 г. средняя пенсия клиентов НПФ: </a:t>
            </a:r>
          </a:p>
          <a:p>
            <a:pPr marL="742950" lvl="1" indent="-285750">
              <a:buClr>
                <a:srgbClr val="0EB6B6"/>
              </a:buClr>
              <a:buFont typeface="Arial" panose="020B0604020202020204" pitchFamily="34" charset="0"/>
              <a:buChar char="•"/>
            </a:pPr>
            <a:r>
              <a:rPr lang="ru-RU" dirty="0">
                <a:latin typeface="Open Sans" pitchFamily="2" charset="0"/>
                <a:ea typeface="Open Sans" pitchFamily="2" charset="0"/>
                <a:cs typeface="Open Sans" pitchFamily="2" charset="0"/>
              </a:rPr>
              <a:t>по НПО – 3436 руб./мес.</a:t>
            </a:r>
          </a:p>
          <a:p>
            <a:pPr marL="742950" lvl="1" indent="-285750">
              <a:buClr>
                <a:srgbClr val="0EB6B6"/>
              </a:buClr>
              <a:buFont typeface="Arial" panose="020B0604020202020204" pitchFamily="34" charset="0"/>
              <a:buChar char="•"/>
            </a:pPr>
            <a:r>
              <a:rPr lang="ru-RU" dirty="0">
                <a:latin typeface="Open Sans" pitchFamily="2" charset="0"/>
                <a:ea typeface="Open Sans" pitchFamily="2" charset="0"/>
                <a:cs typeface="Open Sans" pitchFamily="2" charset="0"/>
              </a:rPr>
              <a:t>по ОПС – 858 руб./мес.</a:t>
            </a:r>
          </a:p>
        </p:txBody>
      </p:sp>
      <p:sp>
        <p:nvSpPr>
          <p:cNvPr id="42" name="TextBox 41"/>
          <p:cNvSpPr txBox="1"/>
          <p:nvPr/>
        </p:nvSpPr>
        <p:spPr>
          <a:xfrm>
            <a:off x="421023" y="3248514"/>
            <a:ext cx="10418262" cy="1477328"/>
          </a:xfrm>
          <a:prstGeom prst="rect">
            <a:avLst/>
          </a:prstGeom>
          <a:noFill/>
        </p:spPr>
        <p:txBody>
          <a:bodyPr wrap="square" rtlCol="0">
            <a:spAutoFit/>
          </a:bodyPr>
          <a:lstStyle/>
          <a:p>
            <a:pPr marL="285750" lvl="0" indent="-285750">
              <a:buClr>
                <a:srgbClr val="0EB6B6"/>
              </a:buClr>
              <a:buFont typeface="Arial" panose="020B0604020202020204" pitchFamily="34" charset="0"/>
              <a:buChar char="•"/>
            </a:pPr>
            <a:r>
              <a:rPr lang="ru-RU" dirty="0">
                <a:latin typeface="Open Sans" pitchFamily="2" charset="0"/>
                <a:ea typeface="Open Sans" pitchFamily="2" charset="0"/>
                <a:cs typeface="Open Sans" pitchFamily="2" charset="0"/>
              </a:rPr>
              <a:t>С 1 января 2024 года средний размер страховой пенсии по старости у неработающих увеличится на 1631 руб. и составит </a:t>
            </a:r>
            <a:r>
              <a:rPr lang="ru-RU" b="1" dirty="0">
                <a:solidFill>
                  <a:srgbClr val="0EB6B6"/>
                </a:solidFill>
                <a:latin typeface="Open Sans Medium" pitchFamily="2" charset="0"/>
                <a:ea typeface="Open Sans Medium" pitchFamily="2" charset="0"/>
                <a:cs typeface="Open Sans Medium" pitchFamily="2" charset="0"/>
              </a:rPr>
              <a:t>23 449 </a:t>
            </a:r>
            <a:r>
              <a:rPr lang="ru-RU" b="1" dirty="0" smtClean="0">
                <a:solidFill>
                  <a:srgbClr val="0EB6B6"/>
                </a:solidFill>
                <a:latin typeface="Open Sans Medium" pitchFamily="2" charset="0"/>
                <a:ea typeface="Open Sans Medium" pitchFamily="2" charset="0"/>
                <a:cs typeface="Open Sans Medium" pitchFamily="2" charset="0"/>
              </a:rPr>
              <a:t>руб./мес</a:t>
            </a:r>
            <a:r>
              <a:rPr lang="ru-RU" b="1" dirty="0">
                <a:solidFill>
                  <a:srgbClr val="0EB6B6"/>
                </a:solidFill>
                <a:latin typeface="Open Sans Medium" pitchFamily="2" charset="0"/>
                <a:ea typeface="Open Sans Medium" pitchFamily="2" charset="0"/>
                <a:cs typeface="Open Sans Medium" pitchFamily="2" charset="0"/>
              </a:rPr>
              <a:t>. </a:t>
            </a:r>
          </a:p>
          <a:p>
            <a:pPr marL="285750" indent="-285750">
              <a:buClr>
                <a:srgbClr val="0EB6B6"/>
              </a:buClr>
              <a:buFont typeface="Arial" panose="020B0604020202020204" pitchFamily="34" charset="0"/>
              <a:buChar char="•"/>
            </a:pPr>
            <a:endParaRPr lang="ru-RU" dirty="0">
              <a:latin typeface="Open Sans" pitchFamily="2" charset="0"/>
              <a:ea typeface="Open Sans" pitchFamily="2" charset="0"/>
              <a:cs typeface="Open Sans" pitchFamily="2" charset="0"/>
            </a:endParaRPr>
          </a:p>
          <a:p>
            <a:pPr marL="285750" indent="-285750">
              <a:buClr>
                <a:srgbClr val="0EB6B6"/>
              </a:buClr>
              <a:buFont typeface="Arial" panose="020B0604020202020204" pitchFamily="34" charset="0"/>
              <a:buChar char="•"/>
            </a:pPr>
            <a:r>
              <a:rPr lang="ru-RU" dirty="0">
                <a:latin typeface="Open Sans" pitchFamily="2" charset="0"/>
                <a:ea typeface="Open Sans" pitchFamily="2" charset="0"/>
                <a:cs typeface="Open Sans" pitchFamily="2" charset="0"/>
              </a:rPr>
              <a:t>С 1 апреля 2024 года средний размер социальной пенсии по старости увеличится </a:t>
            </a:r>
            <a:br>
              <a:rPr lang="ru-RU" dirty="0">
                <a:latin typeface="Open Sans" pitchFamily="2" charset="0"/>
                <a:ea typeface="Open Sans" pitchFamily="2" charset="0"/>
                <a:cs typeface="Open Sans" pitchFamily="2" charset="0"/>
              </a:rPr>
            </a:br>
            <a:r>
              <a:rPr lang="ru-RU" dirty="0">
                <a:latin typeface="Open Sans" pitchFamily="2" charset="0"/>
                <a:ea typeface="Open Sans" pitchFamily="2" charset="0"/>
                <a:cs typeface="Open Sans" pitchFamily="2" charset="0"/>
              </a:rPr>
              <a:t>на 536,1 руб. и составит </a:t>
            </a:r>
            <a:r>
              <a:rPr lang="ru-RU" b="1" dirty="0">
                <a:solidFill>
                  <a:srgbClr val="0EB6B6"/>
                </a:solidFill>
                <a:latin typeface="Open Sans Medium" pitchFamily="2" charset="0"/>
                <a:ea typeface="Open Sans Medium" pitchFamily="2" charset="0"/>
                <a:cs typeface="Open Sans Medium" pitchFamily="2" charset="0"/>
              </a:rPr>
              <a:t>7689,4 руб./мес. </a:t>
            </a:r>
          </a:p>
        </p:txBody>
      </p:sp>
      <p:sp>
        <p:nvSpPr>
          <p:cNvPr id="5" name="Прямоугольник 4"/>
          <p:cNvSpPr/>
          <p:nvPr/>
        </p:nvSpPr>
        <p:spPr>
          <a:xfrm>
            <a:off x="1142598" y="5286634"/>
            <a:ext cx="10482626" cy="913070"/>
          </a:xfrm>
          <a:prstGeom prst="rect">
            <a:avLst/>
          </a:prstGeom>
        </p:spPr>
        <p:txBody>
          <a:bodyPr wrap="square">
            <a:spAutoFit/>
          </a:bodyPr>
          <a:lstStyle/>
          <a:p>
            <a:pPr>
              <a:lnSpc>
                <a:spcPts val="1600"/>
              </a:lnSpc>
              <a:spcAft>
                <a:spcPts val="0"/>
              </a:spcAft>
            </a:pPr>
            <a:r>
              <a:rPr lang="ru-RU" sz="1400" b="1" dirty="0">
                <a:solidFill>
                  <a:schemeClr val="bg1"/>
                </a:solidFill>
                <a:latin typeface="Open Sans Medium" pitchFamily="2" charset="0"/>
                <a:ea typeface="Open Sans Medium" pitchFamily="2" charset="0"/>
                <a:cs typeface="Open Sans Medium" pitchFamily="2" charset="0"/>
              </a:rPr>
              <a:t>Одна из важнейших задач государства – обеспечение качества жизни пенсионеров. Только лишь государственного пенсионного обеспечения для решения этой задачи недостаточно. Необходимо развивать рынок негосударственного пенсионного обеспечения (НПО). Совокупно они обеспечивают достижение так называемого коэффициента замещения на вполне достойном уровне 40%</a:t>
            </a:r>
            <a:endParaRPr lang="ru-RU" sz="1200" b="1" dirty="0">
              <a:solidFill>
                <a:schemeClr val="bg1"/>
              </a:solidFill>
              <a:effectLst/>
              <a:latin typeface="Open Sans Medium" pitchFamily="2" charset="0"/>
              <a:ea typeface="Open Sans Medium" pitchFamily="2" charset="0"/>
              <a:cs typeface="Open Sans Medium" pitchFamily="2" charset="0"/>
            </a:endParaRPr>
          </a:p>
        </p:txBody>
      </p:sp>
      <p:sp>
        <p:nvSpPr>
          <p:cNvPr id="2" name="Номер слайда 1">
            <a:extLst>
              <a:ext uri="{FF2B5EF4-FFF2-40B4-BE49-F238E27FC236}">
                <a16:creationId xmlns:a16="http://schemas.microsoft.com/office/drawing/2014/main" id="{760582F3-4AC5-4D35-A101-F9AFC12E6D3F}"/>
              </a:ext>
            </a:extLst>
          </p:cNvPr>
          <p:cNvSpPr>
            <a:spLocks noGrp="1"/>
          </p:cNvSpPr>
          <p:nvPr>
            <p:ph type="sldNum" sz="quarter" idx="12"/>
          </p:nvPr>
        </p:nvSpPr>
        <p:spPr/>
        <p:txBody>
          <a:bodyPr/>
          <a:lstStyle/>
          <a:p>
            <a:fld id="{015D788D-262A-4D78-A296-B985AB926F78}" type="slidenum">
              <a:rPr lang="ru-RU" smtClean="0"/>
              <a:pPr/>
              <a:t>2</a:t>
            </a:fld>
            <a:endParaRPr lang="ru-RU" dirty="0"/>
          </a:p>
        </p:txBody>
      </p:sp>
      <p:sp>
        <p:nvSpPr>
          <p:cNvPr id="15" name="Заголовок 1">
            <a:extLst>
              <a:ext uri="{FF2B5EF4-FFF2-40B4-BE49-F238E27FC236}">
                <a16:creationId xmlns:a16="http://schemas.microsoft.com/office/drawing/2014/main" id="{FE9EE0E1-B3E5-432A-8918-54D024305976}"/>
              </a:ext>
            </a:extLst>
          </p:cNvPr>
          <p:cNvSpPr txBox="1">
            <a:spLocks/>
          </p:cNvSpPr>
          <p:nvPr/>
        </p:nvSpPr>
        <p:spPr>
          <a:xfrm>
            <a:off x="364417" y="4245"/>
            <a:ext cx="85786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solidFill>
                  <a:srgbClr val="0EB6B6"/>
                </a:solidFill>
                <a:latin typeface="Golos Text" panose="020B0503020202020204" pitchFamily="34" charset="-52"/>
                <a:ea typeface="Open Sans Medium" pitchFamily="2" charset="0"/>
                <a:cs typeface="Golos Text" panose="020B0503020202020204" pitchFamily="34" charset="-52"/>
              </a:rPr>
              <a:t>Средняя пенсия в НПФ</a:t>
            </a:r>
          </a:p>
        </p:txBody>
      </p:sp>
      <p:sp>
        <p:nvSpPr>
          <p:cNvPr id="13" name="Прямоугольник 12">
            <a:extLst>
              <a:ext uri="{FF2B5EF4-FFF2-40B4-BE49-F238E27FC236}">
                <a16:creationId xmlns:a16="http://schemas.microsoft.com/office/drawing/2014/main" id="{B60B52A0-28DC-4F20-8395-3D7C2FF9D55C}"/>
              </a:ext>
            </a:extLst>
          </p:cNvPr>
          <p:cNvSpPr/>
          <p:nvPr/>
        </p:nvSpPr>
        <p:spPr>
          <a:xfrm>
            <a:off x="468939" y="1339616"/>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D6EBBD2B-F301-4EF6-BEE5-18AF5BF8AFB0}"/>
              </a:ext>
            </a:extLst>
          </p:cNvPr>
          <p:cNvSpPr/>
          <p:nvPr/>
        </p:nvSpPr>
        <p:spPr>
          <a:xfrm>
            <a:off x="468939" y="2329321"/>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C799528F-84DA-41E4-B383-03B3EFB033BE}"/>
              </a:ext>
            </a:extLst>
          </p:cNvPr>
          <p:cNvSpPr/>
          <p:nvPr/>
        </p:nvSpPr>
        <p:spPr>
          <a:xfrm>
            <a:off x="468939" y="3317126"/>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487EB14C-E4F7-402D-AB87-5BCA5E2BD770}"/>
              </a:ext>
            </a:extLst>
          </p:cNvPr>
          <p:cNvSpPr/>
          <p:nvPr/>
        </p:nvSpPr>
        <p:spPr>
          <a:xfrm>
            <a:off x="468939" y="4168320"/>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descr="Восклицательный знак со сплошной заливкой">
            <a:extLst>
              <a:ext uri="{FF2B5EF4-FFF2-40B4-BE49-F238E27FC236}">
                <a16:creationId xmlns:a16="http://schemas.microsoft.com/office/drawing/2014/main" id="{4767C608-BFE8-4D05-A19E-4F1329E15B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31039" y="5285969"/>
            <a:ext cx="914400" cy="914400"/>
          </a:xfrm>
          <a:prstGeom prst="rect">
            <a:avLst/>
          </a:prstGeom>
        </p:spPr>
      </p:pic>
    </p:spTree>
    <p:extLst>
      <p:ext uri="{BB962C8B-B14F-4D97-AF65-F5344CB8AC3E}">
        <p14:creationId xmlns:p14="http://schemas.microsoft.com/office/powerpoint/2010/main" val="2840650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кругленные углы 6">
            <a:extLst>
              <a:ext uri="{FF2B5EF4-FFF2-40B4-BE49-F238E27FC236}">
                <a16:creationId xmlns:a16="http://schemas.microsoft.com/office/drawing/2014/main" id="{D8A88C7B-B652-45F1-9FB1-8ADC41F64E37}"/>
              </a:ext>
            </a:extLst>
          </p:cNvPr>
          <p:cNvSpPr/>
          <p:nvPr/>
        </p:nvSpPr>
        <p:spPr>
          <a:xfrm>
            <a:off x="475340" y="6045885"/>
            <a:ext cx="10099959" cy="643662"/>
          </a:xfrm>
          <a:prstGeom prst="roundRect">
            <a:avLst>
              <a:gd name="adj" fmla="val 18136"/>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Заголовок 1">
            <a:extLst>
              <a:ext uri="{FF2B5EF4-FFF2-40B4-BE49-F238E27FC236}">
                <a16:creationId xmlns:a16="http://schemas.microsoft.com/office/drawing/2014/main" id="{3870E214-97CD-494D-A24C-5F75D929B6DC}"/>
              </a:ext>
            </a:extLst>
          </p:cNvPr>
          <p:cNvSpPr txBox="1">
            <a:spLocks/>
          </p:cNvSpPr>
          <p:nvPr/>
        </p:nvSpPr>
        <p:spPr>
          <a:xfrm>
            <a:off x="421022" y="102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2800" b="1" dirty="0">
              <a:solidFill>
                <a:schemeClr val="tx1">
                  <a:lumMod val="75000"/>
                  <a:lumOff val="25000"/>
                </a:schemeClr>
              </a:solidFill>
              <a:latin typeface="Raleway" pitchFamily="2" charset="-52"/>
            </a:endParaRPr>
          </a:p>
        </p:txBody>
      </p:sp>
      <p:sp>
        <p:nvSpPr>
          <p:cNvPr id="3" name="TextBox 2"/>
          <p:cNvSpPr txBox="1"/>
          <p:nvPr/>
        </p:nvSpPr>
        <p:spPr>
          <a:xfrm>
            <a:off x="743484" y="6175592"/>
            <a:ext cx="10325271" cy="400110"/>
          </a:xfrm>
          <a:prstGeom prst="rect">
            <a:avLst/>
          </a:prstGeom>
          <a:noFill/>
        </p:spPr>
        <p:txBody>
          <a:bodyPr wrap="square" rtlCol="0">
            <a:spAutoFit/>
          </a:bodyPr>
          <a:lstStyle/>
          <a:p>
            <a:r>
              <a:rPr lang="ru-RU" sz="1600" b="1" dirty="0">
                <a:solidFill>
                  <a:schemeClr val="bg1"/>
                </a:solidFill>
                <a:latin typeface="Open Sans Medium" pitchFamily="2" charset="0"/>
                <a:ea typeface="Open Sans Medium" pitchFamily="2" charset="0"/>
                <a:cs typeface="Open Sans Medium" pitchFamily="2" charset="0"/>
              </a:rPr>
              <a:t>Совокупный объем инвестиций НПФ в инфраструктурные проекты – </a:t>
            </a:r>
            <a:r>
              <a:rPr lang="ru-RU" sz="2000" b="1" dirty="0">
                <a:solidFill>
                  <a:schemeClr val="bg1"/>
                </a:solidFill>
                <a:latin typeface="Open Sans Medium" pitchFamily="2" charset="0"/>
                <a:ea typeface="Open Sans Medium" pitchFamily="2" charset="0"/>
                <a:cs typeface="Open Sans Medium" pitchFamily="2" charset="0"/>
              </a:rPr>
              <a:t>103,5</a:t>
            </a:r>
            <a:r>
              <a:rPr lang="ru-RU" sz="1600" b="1" dirty="0">
                <a:solidFill>
                  <a:schemeClr val="bg1"/>
                </a:solidFill>
                <a:latin typeface="Open Sans Medium" pitchFamily="2" charset="0"/>
                <a:ea typeface="Open Sans Medium" pitchFamily="2" charset="0"/>
                <a:cs typeface="Open Sans Medium" pitchFamily="2" charset="0"/>
              </a:rPr>
              <a:t> млрд руб.  </a:t>
            </a:r>
          </a:p>
        </p:txBody>
      </p:sp>
      <p:sp>
        <p:nvSpPr>
          <p:cNvPr id="4" name="Номер слайда 3">
            <a:extLst>
              <a:ext uri="{FF2B5EF4-FFF2-40B4-BE49-F238E27FC236}">
                <a16:creationId xmlns:a16="http://schemas.microsoft.com/office/drawing/2014/main" id="{04655066-CA6B-44FF-96D6-F778EE24E42D}"/>
              </a:ext>
            </a:extLst>
          </p:cNvPr>
          <p:cNvSpPr>
            <a:spLocks noGrp="1"/>
          </p:cNvSpPr>
          <p:nvPr>
            <p:ph type="sldNum" sz="quarter" idx="12"/>
          </p:nvPr>
        </p:nvSpPr>
        <p:spPr/>
        <p:txBody>
          <a:bodyPr/>
          <a:lstStyle/>
          <a:p>
            <a:fld id="{015D788D-262A-4D78-A296-B985AB926F78}" type="slidenum">
              <a:rPr lang="ru-RU" smtClean="0"/>
              <a:pPr/>
              <a:t>3</a:t>
            </a:fld>
            <a:endParaRPr lang="ru-RU" dirty="0"/>
          </a:p>
        </p:txBody>
      </p:sp>
      <p:sp>
        <p:nvSpPr>
          <p:cNvPr id="11" name="Заголовок 1">
            <a:extLst>
              <a:ext uri="{FF2B5EF4-FFF2-40B4-BE49-F238E27FC236}">
                <a16:creationId xmlns:a16="http://schemas.microsoft.com/office/drawing/2014/main" id="{66CF1D17-7BC4-438C-99FB-A83CC3E7C3CE}"/>
              </a:ext>
            </a:extLst>
          </p:cNvPr>
          <p:cNvSpPr txBox="1">
            <a:spLocks/>
          </p:cNvSpPr>
          <p:nvPr/>
        </p:nvSpPr>
        <p:spPr>
          <a:xfrm>
            <a:off x="364416" y="4245"/>
            <a:ext cx="99247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solidFill>
                  <a:srgbClr val="0EB6B6"/>
                </a:solidFill>
                <a:latin typeface="Golos Text" panose="020B0503020202020204" pitchFamily="34" charset="-52"/>
                <a:ea typeface="Open Sans Medium" pitchFamily="2" charset="0"/>
                <a:cs typeface="Golos Text" panose="020B0503020202020204" pitchFamily="34" charset="-52"/>
              </a:rPr>
              <a:t>Инвестиции в инфраструктурные облигации</a:t>
            </a:r>
          </a:p>
        </p:txBody>
      </p:sp>
      <p:grpSp>
        <p:nvGrpSpPr>
          <p:cNvPr id="6" name="Группа 5">
            <a:extLst>
              <a:ext uri="{FF2B5EF4-FFF2-40B4-BE49-F238E27FC236}">
                <a16:creationId xmlns:a16="http://schemas.microsoft.com/office/drawing/2014/main" id="{FCEDE604-83C2-49CC-BA09-E7041AB6EB8A}"/>
              </a:ext>
            </a:extLst>
          </p:cNvPr>
          <p:cNvGrpSpPr/>
          <p:nvPr/>
        </p:nvGrpSpPr>
        <p:grpSpPr>
          <a:xfrm>
            <a:off x="475340" y="1166291"/>
            <a:ext cx="4725077" cy="1230405"/>
            <a:chOff x="475340" y="1098604"/>
            <a:chExt cx="4763175" cy="1230405"/>
          </a:xfrm>
        </p:grpSpPr>
        <p:sp>
          <p:nvSpPr>
            <p:cNvPr id="16" name="Прямоугольник: скругленные углы 15">
              <a:extLst>
                <a:ext uri="{FF2B5EF4-FFF2-40B4-BE49-F238E27FC236}">
                  <a16:creationId xmlns:a16="http://schemas.microsoft.com/office/drawing/2014/main" id="{5F1A9B3C-6765-4724-A399-B2FCC135D556}"/>
                </a:ext>
              </a:extLst>
            </p:cNvPr>
            <p:cNvSpPr/>
            <p:nvPr/>
          </p:nvSpPr>
          <p:spPr>
            <a:xfrm>
              <a:off x="475341" y="1711019"/>
              <a:ext cx="4444124" cy="617990"/>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73B403C2-D3D9-4452-94C1-5AE78B3A58A5}"/>
                </a:ext>
              </a:extLst>
            </p:cNvPr>
            <p:cNvSpPr/>
            <p:nvPr/>
          </p:nvSpPr>
          <p:spPr>
            <a:xfrm>
              <a:off x="475340" y="1172903"/>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EED6E3BD-CD56-421F-9DC6-2CB998104E3D}"/>
                </a:ext>
              </a:extLst>
            </p:cNvPr>
            <p:cNvSpPr txBox="1"/>
            <p:nvPr/>
          </p:nvSpPr>
          <p:spPr>
            <a:xfrm>
              <a:off x="662025" y="1098604"/>
              <a:ext cx="4576490" cy="307777"/>
            </a:xfrm>
            <a:prstGeom prst="rect">
              <a:avLst/>
            </a:prstGeom>
            <a:noFill/>
          </p:spPr>
          <p:txBody>
            <a:bodyPr wrap="square" rtlCol="0">
              <a:spAutoFit/>
            </a:bodyPr>
            <a:lstStyle/>
            <a:p>
              <a:r>
                <a:rPr lang="ru-RU" sz="1400" b="1" dirty="0">
                  <a:solidFill>
                    <a:srgbClr val="0EB6B6"/>
                  </a:solidFill>
                  <a:latin typeface="Open Sans Medium" pitchFamily="2" charset="0"/>
                  <a:ea typeface="Open Sans Medium" pitchFamily="2" charset="0"/>
                  <a:cs typeface="Open Sans Medium" pitchFamily="2" charset="0"/>
                </a:rPr>
                <a:t>АО «Новая концессионная компания»</a:t>
              </a:r>
            </a:p>
          </p:txBody>
        </p:sp>
        <p:sp>
          <p:nvSpPr>
            <p:cNvPr id="12" name="Объект 2">
              <a:extLst>
                <a:ext uri="{FF2B5EF4-FFF2-40B4-BE49-F238E27FC236}">
                  <a16:creationId xmlns:a16="http://schemas.microsoft.com/office/drawing/2014/main" id="{59344A98-5EE9-427D-8DE0-C332EA0E6B69}"/>
                </a:ext>
              </a:extLst>
            </p:cNvPr>
            <p:cNvSpPr txBox="1">
              <a:spLocks/>
            </p:cNvSpPr>
            <p:nvPr/>
          </p:nvSpPr>
          <p:spPr>
            <a:xfrm>
              <a:off x="662024" y="1313589"/>
              <a:ext cx="4137963" cy="5195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1300"/>
                </a:lnSpc>
                <a:spcBef>
                  <a:spcPts val="0"/>
                </a:spcBef>
                <a:buNone/>
              </a:pPr>
              <a:r>
                <a:rPr lang="ru-RU" sz="1200" kern="100" dirty="0" smtClean="0">
                  <a:solidFill>
                    <a:schemeClr val="tx1">
                      <a:lumMod val="95000"/>
                      <a:lumOff val="5000"/>
                    </a:schemeClr>
                  </a:solidFill>
                  <a:latin typeface="Open Sans" pitchFamily="2" charset="0"/>
                  <a:ea typeface="Open Sans" pitchFamily="2" charset="0"/>
                  <a:cs typeface="Open Sans" pitchFamily="2" charset="0"/>
                </a:rPr>
                <a:t>Строительство </a:t>
              </a:r>
              <a:r>
                <a:rPr lang="ru-RU" sz="1200" kern="100" dirty="0">
                  <a:solidFill>
                    <a:schemeClr val="tx1">
                      <a:lumMod val="95000"/>
                      <a:lumOff val="5000"/>
                    </a:schemeClr>
                  </a:solidFill>
                  <a:latin typeface="Open Sans" pitchFamily="2" charset="0"/>
                  <a:ea typeface="Open Sans" pitchFamily="2" charset="0"/>
                  <a:cs typeface="Open Sans" pitchFamily="2" charset="0"/>
                </a:rPr>
                <a:t>и эксплуатация на платной основе Северного дублера Кутузовского проспекта (СДКП)</a:t>
              </a:r>
            </a:p>
          </p:txBody>
        </p:sp>
        <p:sp>
          <p:nvSpPr>
            <p:cNvPr id="13" name="Объект 2">
              <a:extLst>
                <a:ext uri="{FF2B5EF4-FFF2-40B4-BE49-F238E27FC236}">
                  <a16:creationId xmlns:a16="http://schemas.microsoft.com/office/drawing/2014/main" id="{61FE5681-E80A-4DC7-9DB1-E7260D3D6ABE}"/>
                </a:ext>
              </a:extLst>
            </p:cNvPr>
            <p:cNvSpPr txBox="1">
              <a:spLocks/>
            </p:cNvSpPr>
            <p:nvPr/>
          </p:nvSpPr>
          <p:spPr>
            <a:xfrm>
              <a:off x="662025" y="1763948"/>
              <a:ext cx="3591923" cy="2799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ts val="1300"/>
                </a:lnSpc>
                <a:spcBef>
                  <a:spcPts val="0"/>
                </a:spcBef>
                <a:buClr>
                  <a:srgbClr val="0EB6B6"/>
                </a:buClr>
              </a:pPr>
              <a:r>
                <a:rPr lang="ru-RU" sz="1200" kern="100" dirty="0">
                  <a:latin typeface="Open Sans" pitchFamily="2" charset="0"/>
                  <a:ea typeface="Open Sans" pitchFamily="2" charset="0"/>
                  <a:cs typeface="Open Sans" pitchFamily="2" charset="0"/>
                </a:rPr>
                <a:t>Объем инвестиций НПФ:</a:t>
              </a:r>
              <a:r>
                <a:rPr lang="ru-RU" sz="1600" b="1" kern="100" dirty="0">
                  <a:solidFill>
                    <a:srgbClr val="0EB6B6"/>
                  </a:solidFill>
                  <a:latin typeface="Open Sans Medium" pitchFamily="2" charset="0"/>
                  <a:ea typeface="Open Sans Medium" pitchFamily="2" charset="0"/>
                  <a:cs typeface="Open Sans Medium" pitchFamily="2" charset="0"/>
                </a:rPr>
                <a:t> </a:t>
              </a:r>
              <a:r>
                <a:rPr lang="ru-RU" sz="1600" b="1" i="0" u="none" strike="noStrike" dirty="0">
                  <a:solidFill>
                    <a:srgbClr val="0EB6B6"/>
                  </a:solidFill>
                  <a:effectLst/>
                  <a:latin typeface="Open Sans Medium" pitchFamily="2" charset="0"/>
                  <a:ea typeface="Open Sans Medium" pitchFamily="2" charset="0"/>
                  <a:cs typeface="Open Sans Medium" pitchFamily="2" charset="0"/>
                </a:rPr>
                <a:t>71,7 </a:t>
              </a:r>
              <a:r>
                <a:rPr lang="ru-RU" sz="1200" b="0" i="0" u="none" strike="noStrike" dirty="0">
                  <a:solidFill>
                    <a:srgbClr val="000000"/>
                  </a:solidFill>
                  <a:effectLst/>
                  <a:latin typeface="Open Sans" pitchFamily="2" charset="0"/>
                  <a:ea typeface="Open Sans" pitchFamily="2" charset="0"/>
                  <a:cs typeface="Open Sans" pitchFamily="2" charset="0"/>
                </a:rPr>
                <a:t>млрд руб.</a:t>
              </a:r>
            </a:p>
          </p:txBody>
        </p:sp>
        <p:sp>
          <p:nvSpPr>
            <p:cNvPr id="15" name="Объект 2">
              <a:extLst>
                <a:ext uri="{FF2B5EF4-FFF2-40B4-BE49-F238E27FC236}">
                  <a16:creationId xmlns:a16="http://schemas.microsoft.com/office/drawing/2014/main" id="{D36F6EC3-4071-4C54-A1F1-EB577084462C}"/>
                </a:ext>
              </a:extLst>
            </p:cNvPr>
            <p:cNvSpPr txBox="1">
              <a:spLocks/>
            </p:cNvSpPr>
            <p:nvPr/>
          </p:nvSpPr>
          <p:spPr>
            <a:xfrm>
              <a:off x="662025" y="1999393"/>
              <a:ext cx="3591923" cy="2799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ts val="1300"/>
                </a:lnSpc>
                <a:spcBef>
                  <a:spcPts val="0"/>
                </a:spcBef>
                <a:buClr>
                  <a:srgbClr val="0EB6B6"/>
                </a:buClr>
              </a:pPr>
              <a:r>
                <a:rPr lang="ru-RU" sz="1200" b="0" i="0" u="none" strike="noStrike" dirty="0">
                  <a:solidFill>
                    <a:srgbClr val="000000"/>
                  </a:solidFill>
                  <a:effectLst/>
                  <a:latin typeface="Open Sans" pitchFamily="2" charset="0"/>
                  <a:ea typeface="Open Sans" pitchFamily="2" charset="0"/>
                  <a:cs typeface="Open Sans" pitchFamily="2" charset="0"/>
                </a:rPr>
                <a:t>НПФ </a:t>
              </a:r>
              <a:r>
                <a:rPr lang="ru-RU" sz="1200" b="0" i="0" u="none" strike="noStrike" dirty="0" err="1">
                  <a:solidFill>
                    <a:srgbClr val="000000"/>
                  </a:solidFill>
                  <a:effectLst/>
                  <a:latin typeface="Open Sans" pitchFamily="2" charset="0"/>
                  <a:ea typeface="Open Sans" pitchFamily="2" charset="0"/>
                  <a:cs typeface="Open Sans" pitchFamily="2" charset="0"/>
                </a:rPr>
                <a:t>Газфонд</a:t>
              </a:r>
              <a:r>
                <a:rPr lang="ru-RU" sz="1200" dirty="0">
                  <a:solidFill>
                    <a:srgbClr val="000000"/>
                  </a:solidFill>
                  <a:latin typeface="Open Sans" pitchFamily="2" charset="0"/>
                  <a:ea typeface="Open Sans" pitchFamily="2" charset="0"/>
                  <a:cs typeface="Open Sans" pitchFamily="2" charset="0"/>
                </a:rPr>
                <a:t>; </a:t>
              </a:r>
              <a:r>
                <a:rPr lang="ru-RU" sz="1200" b="0" i="0" u="none" strike="noStrike" dirty="0">
                  <a:solidFill>
                    <a:srgbClr val="000000"/>
                  </a:solidFill>
                  <a:effectLst/>
                  <a:latin typeface="Open Sans" pitchFamily="2" charset="0"/>
                  <a:ea typeface="Open Sans" pitchFamily="2" charset="0"/>
                  <a:cs typeface="Open Sans" pitchFamily="2" charset="0"/>
                </a:rPr>
                <a:t>НПФ </a:t>
              </a:r>
              <a:r>
                <a:rPr lang="ru-RU" sz="1200" b="0" i="0" u="none" strike="noStrike" dirty="0" err="1">
                  <a:solidFill>
                    <a:srgbClr val="000000"/>
                  </a:solidFill>
                  <a:effectLst/>
                  <a:latin typeface="Open Sans" pitchFamily="2" charset="0"/>
                  <a:ea typeface="Open Sans" pitchFamily="2" charset="0"/>
                  <a:cs typeface="Open Sans" pitchFamily="2" charset="0"/>
                </a:rPr>
                <a:t>Газфонд</a:t>
              </a:r>
              <a:r>
                <a:rPr lang="ru-RU" sz="1200" b="0" i="0" u="none" strike="noStrike" dirty="0">
                  <a:solidFill>
                    <a:srgbClr val="000000"/>
                  </a:solidFill>
                  <a:effectLst/>
                  <a:latin typeface="Open Sans" pitchFamily="2" charset="0"/>
                  <a:ea typeface="Open Sans" pitchFamily="2" charset="0"/>
                  <a:cs typeface="Open Sans" pitchFamily="2" charset="0"/>
                </a:rPr>
                <a:t> ПН</a:t>
              </a:r>
            </a:p>
          </p:txBody>
        </p:sp>
      </p:grpSp>
      <p:grpSp>
        <p:nvGrpSpPr>
          <p:cNvPr id="25" name="Группа 24">
            <a:extLst>
              <a:ext uri="{FF2B5EF4-FFF2-40B4-BE49-F238E27FC236}">
                <a16:creationId xmlns:a16="http://schemas.microsoft.com/office/drawing/2014/main" id="{6C8F777A-76F8-4C47-8A0C-72B9DCBE8BA6}"/>
              </a:ext>
            </a:extLst>
          </p:cNvPr>
          <p:cNvGrpSpPr/>
          <p:nvPr/>
        </p:nvGrpSpPr>
        <p:grpSpPr>
          <a:xfrm>
            <a:off x="475340" y="2563716"/>
            <a:ext cx="4725077" cy="1534840"/>
            <a:chOff x="475340" y="1098604"/>
            <a:chExt cx="4763175" cy="1534840"/>
          </a:xfrm>
        </p:grpSpPr>
        <p:sp>
          <p:nvSpPr>
            <p:cNvPr id="26" name="Прямоугольник: скругленные углы 25">
              <a:extLst>
                <a:ext uri="{FF2B5EF4-FFF2-40B4-BE49-F238E27FC236}">
                  <a16:creationId xmlns:a16="http://schemas.microsoft.com/office/drawing/2014/main" id="{DF4FB075-5BC0-442D-A5F1-DC8D9EE49489}"/>
                </a:ext>
              </a:extLst>
            </p:cNvPr>
            <p:cNvSpPr/>
            <p:nvPr/>
          </p:nvSpPr>
          <p:spPr>
            <a:xfrm>
              <a:off x="475341" y="1888051"/>
              <a:ext cx="4444124" cy="745393"/>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id="{24D7C3D4-EF8D-44E3-946C-75C2F766FB8E}"/>
                </a:ext>
              </a:extLst>
            </p:cNvPr>
            <p:cNvSpPr/>
            <p:nvPr/>
          </p:nvSpPr>
          <p:spPr>
            <a:xfrm>
              <a:off x="475340" y="1172903"/>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FD98E922-B25C-490D-A960-1DC89486AAE9}"/>
                </a:ext>
              </a:extLst>
            </p:cNvPr>
            <p:cNvSpPr txBox="1"/>
            <p:nvPr/>
          </p:nvSpPr>
          <p:spPr>
            <a:xfrm>
              <a:off x="662025" y="1098604"/>
              <a:ext cx="4576490" cy="307777"/>
            </a:xfrm>
            <a:prstGeom prst="rect">
              <a:avLst/>
            </a:prstGeom>
            <a:noFill/>
          </p:spPr>
          <p:txBody>
            <a:bodyPr wrap="square" rtlCol="0">
              <a:spAutoFit/>
            </a:bodyPr>
            <a:lstStyle/>
            <a:p>
              <a:r>
                <a:rPr lang="ru-RU" sz="1400" b="1" dirty="0">
                  <a:solidFill>
                    <a:srgbClr val="0EB6B6"/>
                  </a:solidFill>
                  <a:latin typeface="Open Sans Medium" pitchFamily="2" charset="0"/>
                  <a:ea typeface="Open Sans Medium" pitchFamily="2" charset="0"/>
                  <a:cs typeface="Open Sans Medium" pitchFamily="2" charset="0"/>
                </a:rPr>
                <a:t>ООО «Магистраль двух столиц»</a:t>
              </a:r>
            </a:p>
          </p:txBody>
        </p:sp>
        <p:sp>
          <p:nvSpPr>
            <p:cNvPr id="29" name="Объект 2">
              <a:extLst>
                <a:ext uri="{FF2B5EF4-FFF2-40B4-BE49-F238E27FC236}">
                  <a16:creationId xmlns:a16="http://schemas.microsoft.com/office/drawing/2014/main" id="{9EE38EF7-B4AD-446D-A664-C0F39E626CBD}"/>
                </a:ext>
              </a:extLst>
            </p:cNvPr>
            <p:cNvSpPr txBox="1">
              <a:spLocks/>
            </p:cNvSpPr>
            <p:nvPr/>
          </p:nvSpPr>
          <p:spPr>
            <a:xfrm>
              <a:off x="662024" y="1323528"/>
              <a:ext cx="4186364" cy="5195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1300"/>
                </a:lnSpc>
                <a:spcBef>
                  <a:spcPts val="0"/>
                </a:spcBef>
                <a:buNone/>
              </a:pPr>
              <a:r>
                <a:rPr lang="ru-RU" sz="1200" kern="100" dirty="0">
                  <a:solidFill>
                    <a:schemeClr val="tx1">
                      <a:lumMod val="95000"/>
                      <a:lumOff val="5000"/>
                    </a:schemeClr>
                  </a:solidFill>
                  <a:latin typeface="Open Sans" pitchFamily="2" charset="0"/>
                  <a:ea typeface="Open Sans" pitchFamily="2" charset="0"/>
                  <a:cs typeface="Open Sans" pitchFamily="2" charset="0"/>
                </a:rPr>
                <a:t>Строительство и </a:t>
              </a:r>
              <a:r>
                <a:rPr lang="ru-RU" sz="1200" kern="100" dirty="0" smtClean="0">
                  <a:solidFill>
                    <a:schemeClr val="tx1">
                      <a:lumMod val="95000"/>
                      <a:lumOff val="5000"/>
                    </a:schemeClr>
                  </a:solidFill>
                  <a:latin typeface="Open Sans" pitchFamily="2" charset="0"/>
                  <a:ea typeface="Open Sans" pitchFamily="2" charset="0"/>
                  <a:cs typeface="Open Sans" pitchFamily="2" charset="0"/>
                </a:rPr>
                <a:t>эксплуатация </a:t>
              </a:r>
              <a:r>
                <a:rPr lang="ru-RU" sz="1200" kern="100" dirty="0">
                  <a:solidFill>
                    <a:schemeClr val="tx1">
                      <a:lumMod val="95000"/>
                      <a:lumOff val="5000"/>
                    </a:schemeClr>
                  </a:solidFill>
                  <a:latin typeface="Open Sans" pitchFamily="2" charset="0"/>
                  <a:ea typeface="Open Sans" pitchFamily="2" charset="0"/>
                  <a:cs typeface="Open Sans" pitchFamily="2" charset="0"/>
                </a:rPr>
                <a:t>на ГЧП </a:t>
              </a:r>
              <a:r>
                <a:rPr lang="ru-RU" sz="1200" kern="100" dirty="0" smtClean="0">
                  <a:solidFill>
                    <a:schemeClr val="tx1">
                      <a:lumMod val="95000"/>
                      <a:lumOff val="5000"/>
                    </a:schemeClr>
                  </a:solidFill>
                  <a:latin typeface="Open Sans" pitchFamily="2" charset="0"/>
                  <a:ea typeface="Open Sans" pitchFamily="2" charset="0"/>
                  <a:cs typeface="Open Sans" pitchFamily="2" charset="0"/>
                </a:rPr>
                <a:t>7 и 8 участков </a:t>
              </a:r>
              <a:r>
                <a:rPr lang="ru-RU" sz="1200" kern="100" dirty="0">
                  <a:solidFill>
                    <a:schemeClr val="tx1">
                      <a:lumMod val="95000"/>
                      <a:lumOff val="5000"/>
                    </a:schemeClr>
                  </a:solidFill>
                  <a:latin typeface="Open Sans" pitchFamily="2" charset="0"/>
                  <a:ea typeface="Open Sans" pitchFamily="2" charset="0"/>
                  <a:cs typeface="Open Sans" pitchFamily="2" charset="0"/>
                </a:rPr>
                <a:t>платной скоростной </a:t>
              </a:r>
              <a:r>
                <a:rPr lang="ru-RU" sz="1200" kern="100" dirty="0" smtClean="0">
                  <a:solidFill>
                    <a:schemeClr val="tx1">
                      <a:lumMod val="95000"/>
                      <a:lumOff val="5000"/>
                    </a:schemeClr>
                  </a:solidFill>
                  <a:latin typeface="Open Sans" pitchFamily="2" charset="0"/>
                  <a:ea typeface="Open Sans" pitchFamily="2" charset="0"/>
                  <a:cs typeface="Open Sans" pitchFamily="2" charset="0"/>
                </a:rPr>
                <a:t>автомагистрали</a:t>
              </a:r>
            </a:p>
            <a:p>
              <a:pPr marL="0" lvl="1" indent="0">
                <a:lnSpc>
                  <a:spcPts val="1300"/>
                </a:lnSpc>
                <a:spcBef>
                  <a:spcPts val="0"/>
                </a:spcBef>
                <a:buNone/>
              </a:pPr>
              <a:r>
                <a:rPr lang="ru-RU" sz="1200" kern="100" dirty="0" smtClean="0">
                  <a:solidFill>
                    <a:schemeClr val="tx1">
                      <a:lumMod val="95000"/>
                      <a:lumOff val="5000"/>
                    </a:schemeClr>
                  </a:solidFill>
                  <a:latin typeface="Open Sans" pitchFamily="2" charset="0"/>
                  <a:ea typeface="Open Sans" pitchFamily="2" charset="0"/>
                  <a:cs typeface="Open Sans" pitchFamily="2" charset="0"/>
                </a:rPr>
                <a:t>М11 </a:t>
              </a:r>
              <a:r>
                <a:rPr lang="ru-RU" sz="1200" kern="100" dirty="0">
                  <a:solidFill>
                    <a:schemeClr val="tx1">
                      <a:lumMod val="95000"/>
                      <a:lumOff val="5000"/>
                    </a:schemeClr>
                  </a:solidFill>
                  <a:latin typeface="Open Sans" pitchFamily="2" charset="0"/>
                  <a:ea typeface="Open Sans" pitchFamily="2" charset="0"/>
                  <a:cs typeface="Open Sans" pitchFamily="2" charset="0"/>
                </a:rPr>
                <a:t>«Москва – Санкт-Петербург»</a:t>
              </a:r>
            </a:p>
          </p:txBody>
        </p:sp>
        <p:sp>
          <p:nvSpPr>
            <p:cNvPr id="30" name="Объект 2">
              <a:extLst>
                <a:ext uri="{FF2B5EF4-FFF2-40B4-BE49-F238E27FC236}">
                  <a16:creationId xmlns:a16="http://schemas.microsoft.com/office/drawing/2014/main" id="{B8897B13-DB41-44D5-8776-265D5036A672}"/>
                </a:ext>
              </a:extLst>
            </p:cNvPr>
            <p:cNvSpPr txBox="1">
              <a:spLocks/>
            </p:cNvSpPr>
            <p:nvPr/>
          </p:nvSpPr>
          <p:spPr>
            <a:xfrm>
              <a:off x="662025" y="1940981"/>
              <a:ext cx="3591923" cy="2799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ts val="1300"/>
                </a:lnSpc>
                <a:spcBef>
                  <a:spcPts val="0"/>
                </a:spcBef>
                <a:buClr>
                  <a:srgbClr val="0EB6B6"/>
                </a:buClr>
              </a:pPr>
              <a:r>
                <a:rPr lang="ru-RU" sz="1200" kern="100" dirty="0">
                  <a:latin typeface="Open Sans" pitchFamily="2" charset="0"/>
                  <a:ea typeface="Open Sans" pitchFamily="2" charset="0"/>
                  <a:cs typeface="Open Sans" pitchFamily="2" charset="0"/>
                </a:rPr>
                <a:t>Объем инвестиций НПФ:</a:t>
              </a:r>
              <a:r>
                <a:rPr lang="ru-RU" sz="1600" b="1" kern="100" dirty="0">
                  <a:solidFill>
                    <a:srgbClr val="0EB6B6"/>
                  </a:solidFill>
                  <a:latin typeface="Open Sans Medium" pitchFamily="2" charset="0"/>
                  <a:ea typeface="Open Sans Medium" pitchFamily="2" charset="0"/>
                  <a:cs typeface="Open Sans Medium" pitchFamily="2" charset="0"/>
                </a:rPr>
                <a:t> </a:t>
              </a:r>
              <a:r>
                <a:rPr lang="ru-RU" sz="1600" b="1" i="0" u="none" strike="noStrike" dirty="0">
                  <a:solidFill>
                    <a:srgbClr val="0EB6B6"/>
                  </a:solidFill>
                  <a:effectLst/>
                  <a:latin typeface="Open Sans Medium" pitchFamily="2" charset="0"/>
                  <a:ea typeface="Open Sans Medium" pitchFamily="2" charset="0"/>
                  <a:cs typeface="Open Sans Medium" pitchFamily="2" charset="0"/>
                </a:rPr>
                <a:t>11,4 </a:t>
              </a:r>
              <a:r>
                <a:rPr lang="ru-RU" sz="1200" b="0" i="0" u="none" strike="noStrike" dirty="0">
                  <a:solidFill>
                    <a:srgbClr val="000000"/>
                  </a:solidFill>
                  <a:effectLst/>
                  <a:latin typeface="Open Sans" pitchFamily="2" charset="0"/>
                  <a:ea typeface="Open Sans" pitchFamily="2" charset="0"/>
                  <a:cs typeface="Open Sans" pitchFamily="2" charset="0"/>
                </a:rPr>
                <a:t>млрд руб.</a:t>
              </a:r>
            </a:p>
          </p:txBody>
        </p:sp>
        <p:sp>
          <p:nvSpPr>
            <p:cNvPr id="31" name="Объект 2">
              <a:extLst>
                <a:ext uri="{FF2B5EF4-FFF2-40B4-BE49-F238E27FC236}">
                  <a16:creationId xmlns:a16="http://schemas.microsoft.com/office/drawing/2014/main" id="{DFB30819-AAEE-41CF-AA46-CBCF315C640E}"/>
                </a:ext>
              </a:extLst>
            </p:cNvPr>
            <p:cNvSpPr txBox="1">
              <a:spLocks/>
            </p:cNvSpPr>
            <p:nvPr/>
          </p:nvSpPr>
          <p:spPr>
            <a:xfrm>
              <a:off x="662025" y="2176426"/>
              <a:ext cx="3880158" cy="38254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ts val="1300"/>
                </a:lnSpc>
                <a:spcBef>
                  <a:spcPts val="0"/>
                </a:spcBef>
                <a:buClr>
                  <a:srgbClr val="0EB6B6"/>
                </a:buClr>
              </a:pPr>
              <a:r>
                <a:rPr lang="ru-RU" sz="1200" b="0" i="0" u="none" strike="noStrike" dirty="0">
                  <a:solidFill>
                    <a:srgbClr val="000000"/>
                  </a:solidFill>
                  <a:effectLst/>
                  <a:latin typeface="Open Sans" pitchFamily="2" charset="0"/>
                  <a:ea typeface="Open Sans" pitchFamily="2" charset="0"/>
                  <a:cs typeface="Open Sans" pitchFamily="2" charset="0"/>
                </a:rPr>
                <a:t>НПФ ВТБ </a:t>
              </a:r>
              <a:r>
                <a:rPr lang="ru-RU" sz="1200" b="0" i="0" u="none" strike="noStrike" dirty="0" smtClean="0">
                  <a:solidFill>
                    <a:srgbClr val="000000"/>
                  </a:solidFill>
                  <a:effectLst/>
                  <a:latin typeface="Open Sans" pitchFamily="2" charset="0"/>
                  <a:ea typeface="Open Sans" pitchFamily="2" charset="0"/>
                  <a:cs typeface="Open Sans" pitchFamily="2" charset="0"/>
                </a:rPr>
                <a:t>Пенсионный </a:t>
              </a:r>
              <a:r>
                <a:rPr lang="ru-RU" sz="1200" b="0" i="0" u="none" strike="noStrike" dirty="0">
                  <a:solidFill>
                    <a:srgbClr val="000000"/>
                  </a:solidFill>
                  <a:effectLst/>
                  <a:latin typeface="Open Sans" pitchFamily="2" charset="0"/>
                  <a:ea typeface="Open Sans" pitchFamily="2" charset="0"/>
                  <a:cs typeface="Open Sans" pitchFamily="2" charset="0"/>
                </a:rPr>
                <a:t>фонд; НПФ Достойное БУДУЩЕЕ; НПФ Телеком-Союз; НПФ БУДУЩЕЕ</a:t>
              </a:r>
            </a:p>
          </p:txBody>
        </p:sp>
      </p:grpSp>
      <p:grpSp>
        <p:nvGrpSpPr>
          <p:cNvPr id="32" name="Группа 31">
            <a:extLst>
              <a:ext uri="{FF2B5EF4-FFF2-40B4-BE49-F238E27FC236}">
                <a16:creationId xmlns:a16="http://schemas.microsoft.com/office/drawing/2014/main" id="{04E78176-D0CC-432C-8F7A-AB82BD73F986}"/>
              </a:ext>
            </a:extLst>
          </p:cNvPr>
          <p:cNvGrpSpPr/>
          <p:nvPr/>
        </p:nvGrpSpPr>
        <p:grpSpPr>
          <a:xfrm>
            <a:off x="475340" y="4265575"/>
            <a:ext cx="4725077" cy="1417377"/>
            <a:chOff x="475340" y="1098604"/>
            <a:chExt cx="4763175" cy="1417377"/>
          </a:xfrm>
        </p:grpSpPr>
        <p:sp>
          <p:nvSpPr>
            <p:cNvPr id="33" name="Прямоугольник: скругленные углы 32">
              <a:extLst>
                <a:ext uri="{FF2B5EF4-FFF2-40B4-BE49-F238E27FC236}">
                  <a16:creationId xmlns:a16="http://schemas.microsoft.com/office/drawing/2014/main" id="{846AC43C-F0F5-4218-9D5E-F0C2EAAFE137}"/>
                </a:ext>
              </a:extLst>
            </p:cNvPr>
            <p:cNvSpPr/>
            <p:nvPr/>
          </p:nvSpPr>
          <p:spPr>
            <a:xfrm>
              <a:off x="475341" y="1897991"/>
              <a:ext cx="4444124" cy="617990"/>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a:extLst>
                <a:ext uri="{FF2B5EF4-FFF2-40B4-BE49-F238E27FC236}">
                  <a16:creationId xmlns:a16="http://schemas.microsoft.com/office/drawing/2014/main" id="{F3AC5EA1-24DD-4231-A9C6-DF6E0CA83B2A}"/>
                </a:ext>
              </a:extLst>
            </p:cNvPr>
            <p:cNvSpPr/>
            <p:nvPr/>
          </p:nvSpPr>
          <p:spPr>
            <a:xfrm>
              <a:off x="475340" y="1172903"/>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D1949A06-AA7E-4AAB-851D-A521C63731CD}"/>
                </a:ext>
              </a:extLst>
            </p:cNvPr>
            <p:cNvSpPr txBox="1"/>
            <p:nvPr/>
          </p:nvSpPr>
          <p:spPr>
            <a:xfrm>
              <a:off x="662025" y="1098604"/>
              <a:ext cx="4576490" cy="307777"/>
            </a:xfrm>
            <a:prstGeom prst="rect">
              <a:avLst/>
            </a:prstGeom>
            <a:noFill/>
          </p:spPr>
          <p:txBody>
            <a:bodyPr wrap="square" rtlCol="0">
              <a:spAutoFit/>
            </a:bodyPr>
            <a:lstStyle/>
            <a:p>
              <a:r>
                <a:rPr lang="ru-RU" sz="1400" b="1" dirty="0">
                  <a:solidFill>
                    <a:srgbClr val="0EB6B6"/>
                  </a:solidFill>
                  <a:latin typeface="Open Sans Medium" pitchFamily="2" charset="0"/>
                  <a:ea typeface="Open Sans Medium" pitchFamily="2" charset="0"/>
                  <a:cs typeface="Open Sans Medium" pitchFamily="2" charset="0"/>
                </a:rPr>
                <a:t>Транспортная концессионная компания</a:t>
              </a:r>
            </a:p>
          </p:txBody>
        </p:sp>
        <p:sp>
          <p:nvSpPr>
            <p:cNvPr id="36" name="Объект 2">
              <a:extLst>
                <a:ext uri="{FF2B5EF4-FFF2-40B4-BE49-F238E27FC236}">
                  <a16:creationId xmlns:a16="http://schemas.microsoft.com/office/drawing/2014/main" id="{105CBDC4-01E5-4A9A-957A-21F1B1D3FAA4}"/>
                </a:ext>
              </a:extLst>
            </p:cNvPr>
            <p:cNvSpPr txBox="1">
              <a:spLocks/>
            </p:cNvSpPr>
            <p:nvPr/>
          </p:nvSpPr>
          <p:spPr>
            <a:xfrm>
              <a:off x="662024" y="1333467"/>
              <a:ext cx="4287663" cy="5195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1300"/>
                </a:lnSpc>
                <a:spcBef>
                  <a:spcPts val="0"/>
                </a:spcBef>
                <a:buNone/>
              </a:pPr>
              <a:r>
                <a:rPr lang="ru-RU" sz="1200" kern="100" dirty="0">
                  <a:solidFill>
                    <a:schemeClr val="tx1">
                      <a:lumMod val="95000"/>
                      <a:lumOff val="5000"/>
                    </a:schemeClr>
                  </a:solidFill>
                  <a:latin typeface="Open Sans" pitchFamily="2" charset="0"/>
                  <a:ea typeface="Open Sans" pitchFamily="2" charset="0"/>
                  <a:cs typeface="Open Sans" pitchFamily="2" charset="0"/>
                </a:rPr>
                <a:t>Концессионный проект по созданию, реконструкции и эксплуатации современной и высокотехнологичной трамвайной сети в Санкт-Петербурге</a:t>
              </a:r>
            </a:p>
          </p:txBody>
        </p:sp>
        <p:sp>
          <p:nvSpPr>
            <p:cNvPr id="37" name="Объект 2">
              <a:extLst>
                <a:ext uri="{FF2B5EF4-FFF2-40B4-BE49-F238E27FC236}">
                  <a16:creationId xmlns:a16="http://schemas.microsoft.com/office/drawing/2014/main" id="{6BEB8792-961E-4B6F-A1BC-74D4F56D371A}"/>
                </a:ext>
              </a:extLst>
            </p:cNvPr>
            <p:cNvSpPr txBox="1">
              <a:spLocks/>
            </p:cNvSpPr>
            <p:nvPr/>
          </p:nvSpPr>
          <p:spPr>
            <a:xfrm>
              <a:off x="662025" y="1950920"/>
              <a:ext cx="3591923" cy="2799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ts val="1300"/>
                </a:lnSpc>
                <a:spcBef>
                  <a:spcPts val="0"/>
                </a:spcBef>
                <a:buClr>
                  <a:srgbClr val="0EB6B6"/>
                </a:buClr>
              </a:pPr>
              <a:r>
                <a:rPr lang="ru-RU" sz="1200" kern="100" dirty="0">
                  <a:latin typeface="Open Sans" pitchFamily="2" charset="0"/>
                  <a:ea typeface="Open Sans" pitchFamily="2" charset="0"/>
                  <a:cs typeface="Open Sans" pitchFamily="2" charset="0"/>
                </a:rPr>
                <a:t>Объем инвестиций НПФ:</a:t>
              </a:r>
              <a:r>
                <a:rPr lang="ru-RU" sz="1600" b="1" kern="100" dirty="0">
                  <a:solidFill>
                    <a:srgbClr val="0EB6B6"/>
                  </a:solidFill>
                  <a:latin typeface="Open Sans Medium" pitchFamily="2" charset="0"/>
                  <a:ea typeface="Open Sans Medium" pitchFamily="2" charset="0"/>
                  <a:cs typeface="Open Sans Medium" pitchFamily="2" charset="0"/>
                </a:rPr>
                <a:t> 9</a:t>
              </a:r>
              <a:r>
                <a:rPr lang="ru-RU" sz="1600" b="1" i="0" u="none" strike="noStrike" dirty="0">
                  <a:solidFill>
                    <a:srgbClr val="0EB6B6"/>
                  </a:solidFill>
                  <a:effectLst/>
                  <a:latin typeface="Open Sans Medium" pitchFamily="2" charset="0"/>
                  <a:ea typeface="Open Sans Medium" pitchFamily="2" charset="0"/>
                  <a:cs typeface="Open Sans Medium" pitchFamily="2" charset="0"/>
                </a:rPr>
                <a:t>,4 </a:t>
              </a:r>
              <a:r>
                <a:rPr lang="ru-RU" sz="1200" b="0" i="0" u="none" strike="noStrike" dirty="0">
                  <a:solidFill>
                    <a:srgbClr val="000000"/>
                  </a:solidFill>
                  <a:effectLst/>
                  <a:latin typeface="Open Sans" pitchFamily="2" charset="0"/>
                  <a:ea typeface="Open Sans" pitchFamily="2" charset="0"/>
                  <a:cs typeface="Open Sans" pitchFamily="2" charset="0"/>
                </a:rPr>
                <a:t>млрд руб.</a:t>
              </a:r>
            </a:p>
          </p:txBody>
        </p:sp>
        <p:sp>
          <p:nvSpPr>
            <p:cNvPr id="38" name="Объект 2">
              <a:extLst>
                <a:ext uri="{FF2B5EF4-FFF2-40B4-BE49-F238E27FC236}">
                  <a16:creationId xmlns:a16="http://schemas.microsoft.com/office/drawing/2014/main" id="{71256CF7-C713-4EFE-A3E5-3A667BA3F407}"/>
                </a:ext>
              </a:extLst>
            </p:cNvPr>
            <p:cNvSpPr txBox="1">
              <a:spLocks/>
            </p:cNvSpPr>
            <p:nvPr/>
          </p:nvSpPr>
          <p:spPr>
            <a:xfrm>
              <a:off x="662025" y="2186365"/>
              <a:ext cx="3591923" cy="2799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ts val="1300"/>
                </a:lnSpc>
                <a:spcBef>
                  <a:spcPts val="0"/>
                </a:spcBef>
                <a:buClr>
                  <a:srgbClr val="0EB6B6"/>
                </a:buClr>
              </a:pPr>
              <a:r>
                <a:rPr lang="ru-RU" sz="1200" b="0" i="0" u="none" strike="noStrike" dirty="0">
                  <a:solidFill>
                    <a:srgbClr val="000000"/>
                  </a:solidFill>
                  <a:effectLst/>
                  <a:latin typeface="Open Sans" pitchFamily="2" charset="0"/>
                  <a:ea typeface="Open Sans" pitchFamily="2" charset="0"/>
                  <a:cs typeface="Open Sans" pitchFamily="2" charset="0"/>
                </a:rPr>
                <a:t>НПФ </a:t>
              </a:r>
              <a:r>
                <a:rPr lang="ru-RU" sz="1200" b="0" i="0" u="none" strike="noStrike" dirty="0" err="1">
                  <a:solidFill>
                    <a:srgbClr val="000000"/>
                  </a:solidFill>
                  <a:effectLst/>
                  <a:latin typeface="Open Sans" pitchFamily="2" charset="0"/>
                  <a:ea typeface="Open Sans" pitchFamily="2" charset="0"/>
                  <a:cs typeface="Open Sans" pitchFamily="2" charset="0"/>
                </a:rPr>
                <a:t>Газфонд</a:t>
              </a:r>
              <a:r>
                <a:rPr lang="ru-RU" sz="1200" dirty="0">
                  <a:solidFill>
                    <a:srgbClr val="000000"/>
                  </a:solidFill>
                  <a:latin typeface="Open Sans" pitchFamily="2" charset="0"/>
                  <a:ea typeface="Open Sans" pitchFamily="2" charset="0"/>
                  <a:cs typeface="Open Sans" pitchFamily="2" charset="0"/>
                </a:rPr>
                <a:t>; </a:t>
              </a:r>
              <a:r>
                <a:rPr lang="ru-RU" sz="1200" b="0" i="0" u="none" strike="noStrike" dirty="0">
                  <a:solidFill>
                    <a:srgbClr val="000000"/>
                  </a:solidFill>
                  <a:effectLst/>
                  <a:latin typeface="Open Sans" pitchFamily="2" charset="0"/>
                  <a:ea typeface="Open Sans" pitchFamily="2" charset="0"/>
                  <a:cs typeface="Open Sans" pitchFamily="2" charset="0"/>
                </a:rPr>
                <a:t>НПФ </a:t>
              </a:r>
              <a:r>
                <a:rPr lang="ru-RU" sz="1200" b="0" i="0" u="none" strike="noStrike" dirty="0" err="1">
                  <a:solidFill>
                    <a:srgbClr val="000000"/>
                  </a:solidFill>
                  <a:effectLst/>
                  <a:latin typeface="Open Sans" pitchFamily="2" charset="0"/>
                  <a:ea typeface="Open Sans" pitchFamily="2" charset="0"/>
                  <a:cs typeface="Open Sans" pitchFamily="2" charset="0"/>
                </a:rPr>
                <a:t>Газфонд</a:t>
              </a:r>
              <a:r>
                <a:rPr lang="ru-RU" sz="1200" b="0" i="0" u="none" strike="noStrike" dirty="0">
                  <a:solidFill>
                    <a:srgbClr val="000000"/>
                  </a:solidFill>
                  <a:effectLst/>
                  <a:latin typeface="Open Sans" pitchFamily="2" charset="0"/>
                  <a:ea typeface="Open Sans" pitchFamily="2" charset="0"/>
                  <a:cs typeface="Open Sans" pitchFamily="2" charset="0"/>
                </a:rPr>
                <a:t> ПН</a:t>
              </a:r>
            </a:p>
          </p:txBody>
        </p:sp>
      </p:grpSp>
      <p:grpSp>
        <p:nvGrpSpPr>
          <p:cNvPr id="39" name="Группа 38">
            <a:extLst>
              <a:ext uri="{FF2B5EF4-FFF2-40B4-BE49-F238E27FC236}">
                <a16:creationId xmlns:a16="http://schemas.microsoft.com/office/drawing/2014/main" id="{75C79DB7-6ABE-4291-9EA4-6C5D0E3DBA6D}"/>
              </a:ext>
            </a:extLst>
          </p:cNvPr>
          <p:cNvGrpSpPr/>
          <p:nvPr/>
        </p:nvGrpSpPr>
        <p:grpSpPr>
          <a:xfrm>
            <a:off x="6015000" y="1166291"/>
            <a:ext cx="4725077" cy="1595348"/>
            <a:chOff x="475340" y="1098604"/>
            <a:chExt cx="4763175" cy="1595348"/>
          </a:xfrm>
        </p:grpSpPr>
        <p:sp>
          <p:nvSpPr>
            <p:cNvPr id="40" name="Прямоугольник: скругленные углы 39">
              <a:extLst>
                <a:ext uri="{FF2B5EF4-FFF2-40B4-BE49-F238E27FC236}">
                  <a16:creationId xmlns:a16="http://schemas.microsoft.com/office/drawing/2014/main" id="{93A98BFD-550D-4FE5-AA99-5A5F999B8187}"/>
                </a:ext>
              </a:extLst>
            </p:cNvPr>
            <p:cNvSpPr/>
            <p:nvPr/>
          </p:nvSpPr>
          <p:spPr>
            <a:xfrm>
              <a:off x="475341" y="2075962"/>
              <a:ext cx="4444124" cy="617990"/>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id="{00E61F32-D7E0-4E96-8510-86CC68AE8373}"/>
                </a:ext>
              </a:extLst>
            </p:cNvPr>
            <p:cNvSpPr/>
            <p:nvPr/>
          </p:nvSpPr>
          <p:spPr>
            <a:xfrm>
              <a:off x="475340" y="1172903"/>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a:extLst>
                <a:ext uri="{FF2B5EF4-FFF2-40B4-BE49-F238E27FC236}">
                  <a16:creationId xmlns:a16="http://schemas.microsoft.com/office/drawing/2014/main" id="{31AB1E88-41BC-4F66-BF38-CAB0C5E01725}"/>
                </a:ext>
              </a:extLst>
            </p:cNvPr>
            <p:cNvSpPr txBox="1"/>
            <p:nvPr/>
          </p:nvSpPr>
          <p:spPr>
            <a:xfrm>
              <a:off x="662025" y="1098604"/>
              <a:ext cx="4576490" cy="307777"/>
            </a:xfrm>
            <a:prstGeom prst="rect">
              <a:avLst/>
            </a:prstGeom>
            <a:noFill/>
          </p:spPr>
          <p:txBody>
            <a:bodyPr wrap="square" rtlCol="0">
              <a:spAutoFit/>
            </a:bodyPr>
            <a:lstStyle/>
            <a:p>
              <a:r>
                <a:rPr lang="ru-RU" sz="1400" b="1" dirty="0">
                  <a:solidFill>
                    <a:srgbClr val="0EB6B6"/>
                  </a:solidFill>
                  <a:latin typeface="Open Sans Medium" pitchFamily="2" charset="0"/>
                  <a:ea typeface="Open Sans Medium" pitchFamily="2" charset="0"/>
                  <a:cs typeface="Open Sans Medium" pitchFamily="2" charset="0"/>
                </a:rPr>
                <a:t>АО «Главная дорога»</a:t>
              </a:r>
            </a:p>
          </p:txBody>
        </p:sp>
        <p:sp>
          <p:nvSpPr>
            <p:cNvPr id="44" name="Объект 2">
              <a:extLst>
                <a:ext uri="{FF2B5EF4-FFF2-40B4-BE49-F238E27FC236}">
                  <a16:creationId xmlns:a16="http://schemas.microsoft.com/office/drawing/2014/main" id="{326F37DD-5C80-43EF-BCB3-7EEA592122A8}"/>
                </a:ext>
              </a:extLst>
            </p:cNvPr>
            <p:cNvSpPr txBox="1">
              <a:spLocks/>
            </p:cNvSpPr>
            <p:nvPr/>
          </p:nvSpPr>
          <p:spPr>
            <a:xfrm>
              <a:off x="662024" y="1323528"/>
              <a:ext cx="4444124" cy="5195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1300"/>
                </a:lnSpc>
                <a:spcBef>
                  <a:spcPts val="0"/>
                </a:spcBef>
                <a:buNone/>
              </a:pPr>
              <a:r>
                <a:rPr lang="ru-RU" sz="1200" kern="100" dirty="0">
                  <a:solidFill>
                    <a:schemeClr val="tx1">
                      <a:lumMod val="95000"/>
                      <a:lumOff val="5000"/>
                    </a:schemeClr>
                  </a:solidFill>
                  <a:latin typeface="Open Sans" pitchFamily="2" charset="0"/>
                  <a:ea typeface="Open Sans" pitchFamily="2" charset="0"/>
                  <a:cs typeface="Open Sans" pitchFamily="2" charset="0"/>
                </a:rPr>
                <a:t>Эксплуатация и обслуживание скоростной платной автомобильной дороги «Новый выход на </a:t>
              </a:r>
              <a:r>
                <a:rPr lang="ru-RU" sz="1200" kern="100" dirty="0" smtClean="0">
                  <a:solidFill>
                    <a:schemeClr val="tx1">
                      <a:lumMod val="95000"/>
                      <a:lumOff val="5000"/>
                    </a:schemeClr>
                  </a:solidFill>
                  <a:latin typeface="Open Sans" pitchFamily="2" charset="0"/>
                  <a:ea typeface="Open Sans" pitchFamily="2" charset="0"/>
                  <a:cs typeface="Open Sans" pitchFamily="2" charset="0"/>
                </a:rPr>
                <a:t>Московскую </a:t>
              </a:r>
              <a:r>
                <a:rPr lang="ru-RU" sz="1200" kern="100" dirty="0">
                  <a:solidFill>
                    <a:schemeClr val="tx1">
                      <a:lumMod val="95000"/>
                      <a:lumOff val="5000"/>
                    </a:schemeClr>
                  </a:solidFill>
                  <a:latin typeface="Open Sans" pitchFamily="2" charset="0"/>
                  <a:ea typeface="Open Sans" pitchFamily="2" charset="0"/>
                  <a:cs typeface="Open Sans" pitchFamily="2" charset="0"/>
                </a:rPr>
                <a:t>кольцевую автомобильную дорогу с федеральной автомобильной дороги М-1 «Беларусь» Москва-Минск»</a:t>
              </a:r>
            </a:p>
          </p:txBody>
        </p:sp>
        <p:sp>
          <p:nvSpPr>
            <p:cNvPr id="45" name="Объект 2">
              <a:extLst>
                <a:ext uri="{FF2B5EF4-FFF2-40B4-BE49-F238E27FC236}">
                  <a16:creationId xmlns:a16="http://schemas.microsoft.com/office/drawing/2014/main" id="{259C1232-0D2D-4473-929A-DC8332A4FB9C}"/>
                </a:ext>
              </a:extLst>
            </p:cNvPr>
            <p:cNvSpPr txBox="1">
              <a:spLocks/>
            </p:cNvSpPr>
            <p:nvPr/>
          </p:nvSpPr>
          <p:spPr>
            <a:xfrm>
              <a:off x="662025" y="2128891"/>
              <a:ext cx="3591923" cy="2799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ts val="1300"/>
                </a:lnSpc>
                <a:spcBef>
                  <a:spcPts val="0"/>
                </a:spcBef>
                <a:buClr>
                  <a:srgbClr val="0EB6B6"/>
                </a:buClr>
              </a:pPr>
              <a:r>
                <a:rPr lang="ru-RU" sz="1200" kern="100" dirty="0">
                  <a:latin typeface="Open Sans" pitchFamily="2" charset="0"/>
                  <a:ea typeface="Open Sans" pitchFamily="2" charset="0"/>
                  <a:cs typeface="Open Sans" pitchFamily="2" charset="0"/>
                </a:rPr>
                <a:t>Объем инвестиций НПФ:</a:t>
              </a:r>
              <a:r>
                <a:rPr lang="ru-RU" sz="1600" b="1" kern="100" dirty="0">
                  <a:solidFill>
                    <a:srgbClr val="0EB6B6"/>
                  </a:solidFill>
                  <a:latin typeface="Open Sans Medium" pitchFamily="2" charset="0"/>
                  <a:ea typeface="Open Sans Medium" pitchFamily="2" charset="0"/>
                  <a:cs typeface="Open Sans Medium" pitchFamily="2" charset="0"/>
                </a:rPr>
                <a:t> </a:t>
              </a:r>
              <a:r>
                <a:rPr lang="ru-RU" sz="1600" b="1" i="0" u="none" strike="noStrike" dirty="0">
                  <a:solidFill>
                    <a:srgbClr val="0EB6B6"/>
                  </a:solidFill>
                  <a:effectLst/>
                  <a:latin typeface="Open Sans Medium" pitchFamily="2" charset="0"/>
                  <a:ea typeface="Open Sans Medium" pitchFamily="2" charset="0"/>
                  <a:cs typeface="Open Sans Medium" pitchFamily="2" charset="0"/>
                </a:rPr>
                <a:t>6,4 </a:t>
              </a:r>
              <a:r>
                <a:rPr lang="ru-RU" sz="1200" b="0" i="0" u="none" strike="noStrike" dirty="0">
                  <a:solidFill>
                    <a:srgbClr val="000000"/>
                  </a:solidFill>
                  <a:effectLst/>
                  <a:latin typeface="Open Sans" pitchFamily="2" charset="0"/>
                  <a:ea typeface="Open Sans" pitchFamily="2" charset="0"/>
                  <a:cs typeface="Open Sans" pitchFamily="2" charset="0"/>
                </a:rPr>
                <a:t>млрд руб.</a:t>
              </a:r>
            </a:p>
          </p:txBody>
        </p:sp>
        <p:sp>
          <p:nvSpPr>
            <p:cNvPr id="46" name="Объект 2">
              <a:extLst>
                <a:ext uri="{FF2B5EF4-FFF2-40B4-BE49-F238E27FC236}">
                  <a16:creationId xmlns:a16="http://schemas.microsoft.com/office/drawing/2014/main" id="{1766A961-2DA8-4417-B0B4-B0BF87CE1C29}"/>
                </a:ext>
              </a:extLst>
            </p:cNvPr>
            <p:cNvSpPr txBox="1">
              <a:spLocks/>
            </p:cNvSpPr>
            <p:nvPr/>
          </p:nvSpPr>
          <p:spPr>
            <a:xfrm>
              <a:off x="662025" y="2364336"/>
              <a:ext cx="3591923" cy="2799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ts val="1300"/>
                </a:lnSpc>
                <a:spcBef>
                  <a:spcPts val="0"/>
                </a:spcBef>
                <a:buClr>
                  <a:srgbClr val="0EB6B6"/>
                </a:buClr>
              </a:pPr>
              <a:r>
                <a:rPr lang="ru-RU" sz="1200" b="0" i="0" u="none" strike="noStrike" dirty="0">
                  <a:solidFill>
                    <a:srgbClr val="000000"/>
                  </a:solidFill>
                  <a:effectLst/>
                  <a:latin typeface="Open Sans" pitchFamily="2" charset="0"/>
                  <a:ea typeface="Open Sans" pitchFamily="2" charset="0"/>
                  <a:cs typeface="Open Sans" pitchFamily="2" charset="0"/>
                </a:rPr>
                <a:t>НПФ </a:t>
              </a:r>
              <a:r>
                <a:rPr lang="ru-RU" sz="1200" b="0" i="0" u="none" strike="noStrike" dirty="0" err="1">
                  <a:solidFill>
                    <a:srgbClr val="000000"/>
                  </a:solidFill>
                  <a:effectLst/>
                  <a:latin typeface="Open Sans" pitchFamily="2" charset="0"/>
                  <a:ea typeface="Open Sans" pitchFamily="2" charset="0"/>
                  <a:cs typeface="Open Sans" pitchFamily="2" charset="0"/>
                </a:rPr>
                <a:t>Газфонд</a:t>
              </a:r>
              <a:r>
                <a:rPr lang="ru-RU" sz="1200" dirty="0">
                  <a:solidFill>
                    <a:srgbClr val="000000"/>
                  </a:solidFill>
                  <a:latin typeface="Open Sans" pitchFamily="2" charset="0"/>
                  <a:ea typeface="Open Sans" pitchFamily="2" charset="0"/>
                  <a:cs typeface="Open Sans" pitchFamily="2" charset="0"/>
                </a:rPr>
                <a:t>; </a:t>
              </a:r>
              <a:r>
                <a:rPr lang="ru-RU" sz="1200" b="0" i="0" u="none" strike="noStrike" dirty="0">
                  <a:solidFill>
                    <a:srgbClr val="000000"/>
                  </a:solidFill>
                  <a:effectLst/>
                  <a:latin typeface="Open Sans" pitchFamily="2" charset="0"/>
                  <a:ea typeface="Open Sans" pitchFamily="2" charset="0"/>
                  <a:cs typeface="Open Sans" pitchFamily="2" charset="0"/>
                </a:rPr>
                <a:t>НПФ </a:t>
              </a:r>
              <a:r>
                <a:rPr lang="ru-RU" sz="1200" b="0" i="0" u="none" strike="noStrike" dirty="0" err="1">
                  <a:solidFill>
                    <a:srgbClr val="000000"/>
                  </a:solidFill>
                  <a:effectLst/>
                  <a:latin typeface="Open Sans" pitchFamily="2" charset="0"/>
                  <a:ea typeface="Open Sans" pitchFamily="2" charset="0"/>
                  <a:cs typeface="Open Sans" pitchFamily="2" charset="0"/>
                </a:rPr>
                <a:t>Газфонд</a:t>
              </a:r>
              <a:r>
                <a:rPr lang="ru-RU" sz="1200" b="0" i="0" u="none" strike="noStrike" dirty="0">
                  <a:solidFill>
                    <a:srgbClr val="000000"/>
                  </a:solidFill>
                  <a:effectLst/>
                  <a:latin typeface="Open Sans" pitchFamily="2" charset="0"/>
                  <a:ea typeface="Open Sans" pitchFamily="2" charset="0"/>
                  <a:cs typeface="Open Sans" pitchFamily="2" charset="0"/>
                </a:rPr>
                <a:t> ПН</a:t>
              </a:r>
            </a:p>
          </p:txBody>
        </p:sp>
      </p:grpSp>
      <p:grpSp>
        <p:nvGrpSpPr>
          <p:cNvPr id="47" name="Группа 46">
            <a:extLst>
              <a:ext uri="{FF2B5EF4-FFF2-40B4-BE49-F238E27FC236}">
                <a16:creationId xmlns:a16="http://schemas.microsoft.com/office/drawing/2014/main" id="{C10102CC-C932-4C4A-B830-19867C497C99}"/>
              </a:ext>
            </a:extLst>
          </p:cNvPr>
          <p:cNvGrpSpPr/>
          <p:nvPr/>
        </p:nvGrpSpPr>
        <p:grpSpPr>
          <a:xfrm>
            <a:off x="6015000" y="2988122"/>
            <a:ext cx="5217737" cy="1671644"/>
            <a:chOff x="475340" y="1098604"/>
            <a:chExt cx="5217737" cy="1671644"/>
          </a:xfrm>
        </p:grpSpPr>
        <p:sp>
          <p:nvSpPr>
            <p:cNvPr id="48" name="Прямоугольник: скругленные углы 47">
              <a:extLst>
                <a:ext uri="{FF2B5EF4-FFF2-40B4-BE49-F238E27FC236}">
                  <a16:creationId xmlns:a16="http://schemas.microsoft.com/office/drawing/2014/main" id="{A66B99B1-3910-4CF0-991D-950E695CDFE4}"/>
                </a:ext>
              </a:extLst>
            </p:cNvPr>
            <p:cNvSpPr/>
            <p:nvPr/>
          </p:nvSpPr>
          <p:spPr>
            <a:xfrm>
              <a:off x="475340" y="2126587"/>
              <a:ext cx="4560299" cy="643661"/>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Прямоугольник 48">
              <a:extLst>
                <a:ext uri="{FF2B5EF4-FFF2-40B4-BE49-F238E27FC236}">
                  <a16:creationId xmlns:a16="http://schemas.microsoft.com/office/drawing/2014/main" id="{5A736223-FF85-405B-B28F-58F4F4691A89}"/>
                </a:ext>
              </a:extLst>
            </p:cNvPr>
            <p:cNvSpPr/>
            <p:nvPr/>
          </p:nvSpPr>
          <p:spPr>
            <a:xfrm>
              <a:off x="475340" y="1172903"/>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Box 49">
              <a:extLst>
                <a:ext uri="{FF2B5EF4-FFF2-40B4-BE49-F238E27FC236}">
                  <a16:creationId xmlns:a16="http://schemas.microsoft.com/office/drawing/2014/main" id="{FFBC55FA-1867-4A32-A81D-4B3054F3A385}"/>
                </a:ext>
              </a:extLst>
            </p:cNvPr>
            <p:cNvSpPr txBox="1"/>
            <p:nvPr/>
          </p:nvSpPr>
          <p:spPr>
            <a:xfrm>
              <a:off x="662024" y="1098604"/>
              <a:ext cx="5031053" cy="523220"/>
            </a:xfrm>
            <a:prstGeom prst="rect">
              <a:avLst/>
            </a:prstGeom>
            <a:noFill/>
          </p:spPr>
          <p:txBody>
            <a:bodyPr wrap="square" rtlCol="0">
              <a:spAutoFit/>
            </a:bodyPr>
            <a:lstStyle/>
            <a:p>
              <a:r>
                <a:rPr lang="ru-RU" sz="1400" b="1" dirty="0">
                  <a:solidFill>
                    <a:srgbClr val="0EB6B6"/>
                  </a:solidFill>
                  <a:latin typeface="Open Sans Medium" pitchFamily="2" charset="0"/>
                  <a:ea typeface="Open Sans Medium" pitchFamily="2" charset="0"/>
                  <a:cs typeface="Open Sans Medium" pitchFamily="2" charset="0"/>
                </a:rPr>
                <a:t>ООО «ИНФРАСТРУКТУРНЫЕ ОБЛИГАЦИИ» </a:t>
              </a:r>
              <a:br>
                <a:rPr lang="ru-RU" sz="1400" b="1" dirty="0">
                  <a:solidFill>
                    <a:srgbClr val="0EB6B6"/>
                  </a:solidFill>
                  <a:latin typeface="Open Sans Medium" pitchFamily="2" charset="0"/>
                  <a:ea typeface="Open Sans Medium" pitchFamily="2" charset="0"/>
                  <a:cs typeface="Open Sans Medium" pitchFamily="2" charset="0"/>
                </a:rPr>
              </a:br>
              <a:r>
                <a:rPr lang="ru-RU" sz="1400" b="1" dirty="0" smtClean="0">
                  <a:solidFill>
                    <a:srgbClr val="0EB6B6"/>
                  </a:solidFill>
                  <a:latin typeface="Open Sans Medium" pitchFamily="2" charset="0"/>
                  <a:ea typeface="Open Sans Medium" pitchFamily="2" charset="0"/>
                  <a:cs typeface="Open Sans Medium" pitchFamily="2" charset="0"/>
                </a:rPr>
                <a:t>(ДОМ.РФ)</a:t>
              </a:r>
              <a:endParaRPr lang="ru-RU" sz="1400" b="1" dirty="0">
                <a:solidFill>
                  <a:srgbClr val="0EB6B6"/>
                </a:solidFill>
                <a:latin typeface="Open Sans Medium" pitchFamily="2" charset="0"/>
                <a:ea typeface="Open Sans Medium" pitchFamily="2" charset="0"/>
                <a:cs typeface="Open Sans Medium" pitchFamily="2" charset="0"/>
              </a:endParaRPr>
            </a:p>
          </p:txBody>
        </p:sp>
        <p:sp>
          <p:nvSpPr>
            <p:cNvPr id="51" name="Объект 2">
              <a:extLst>
                <a:ext uri="{FF2B5EF4-FFF2-40B4-BE49-F238E27FC236}">
                  <a16:creationId xmlns:a16="http://schemas.microsoft.com/office/drawing/2014/main" id="{746DD32E-215B-4131-9DD8-D741039FED59}"/>
                </a:ext>
              </a:extLst>
            </p:cNvPr>
            <p:cNvSpPr txBox="1">
              <a:spLocks/>
            </p:cNvSpPr>
            <p:nvPr/>
          </p:nvSpPr>
          <p:spPr>
            <a:xfrm>
              <a:off x="662024" y="1562064"/>
              <a:ext cx="4725076" cy="5195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1300"/>
                </a:lnSpc>
                <a:spcBef>
                  <a:spcPts val="0"/>
                </a:spcBef>
                <a:buNone/>
              </a:pPr>
              <a:r>
                <a:rPr lang="ru-RU" sz="1200" kern="100" dirty="0">
                  <a:solidFill>
                    <a:schemeClr val="tx1">
                      <a:lumMod val="95000"/>
                      <a:lumOff val="5000"/>
                    </a:schemeClr>
                  </a:solidFill>
                  <a:latin typeface="Open Sans" pitchFamily="2" charset="0"/>
                  <a:ea typeface="Open Sans" pitchFamily="2" charset="0"/>
                  <a:cs typeface="Open Sans" pitchFamily="2" charset="0"/>
                </a:rPr>
                <a:t>Инфраструктурные облигации, направленные на привлечение средств для финансирования важных объектов городской среды</a:t>
              </a:r>
            </a:p>
          </p:txBody>
        </p:sp>
        <p:sp>
          <p:nvSpPr>
            <p:cNvPr id="52" name="Объект 2">
              <a:extLst>
                <a:ext uri="{FF2B5EF4-FFF2-40B4-BE49-F238E27FC236}">
                  <a16:creationId xmlns:a16="http://schemas.microsoft.com/office/drawing/2014/main" id="{EAEB3A01-9264-44D5-9174-90EC69946C93}"/>
                </a:ext>
              </a:extLst>
            </p:cNvPr>
            <p:cNvSpPr txBox="1">
              <a:spLocks/>
            </p:cNvSpPr>
            <p:nvPr/>
          </p:nvSpPr>
          <p:spPr>
            <a:xfrm>
              <a:off x="662025" y="2209334"/>
              <a:ext cx="3591923" cy="2799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ts val="1300"/>
                </a:lnSpc>
                <a:spcBef>
                  <a:spcPts val="0"/>
                </a:spcBef>
                <a:buClr>
                  <a:srgbClr val="0EB6B6"/>
                </a:buClr>
              </a:pPr>
              <a:r>
                <a:rPr lang="ru-RU" sz="1200" kern="100" dirty="0">
                  <a:latin typeface="Open Sans" pitchFamily="2" charset="0"/>
                  <a:ea typeface="Open Sans" pitchFamily="2" charset="0"/>
                  <a:cs typeface="Open Sans" pitchFamily="2" charset="0"/>
                </a:rPr>
                <a:t>Объем инвестиций НПФ:</a:t>
              </a:r>
              <a:r>
                <a:rPr lang="ru-RU" sz="1600" b="1" kern="100" dirty="0">
                  <a:solidFill>
                    <a:srgbClr val="0EB6B6"/>
                  </a:solidFill>
                  <a:latin typeface="Open Sans Medium" pitchFamily="2" charset="0"/>
                  <a:ea typeface="Open Sans Medium" pitchFamily="2" charset="0"/>
                  <a:cs typeface="Open Sans Medium" pitchFamily="2" charset="0"/>
                </a:rPr>
                <a:t> </a:t>
              </a:r>
              <a:r>
                <a:rPr lang="ru-RU" sz="1600" b="1" i="0" u="none" strike="noStrike" dirty="0">
                  <a:solidFill>
                    <a:srgbClr val="0EB6B6"/>
                  </a:solidFill>
                  <a:effectLst/>
                  <a:latin typeface="Open Sans Medium" pitchFamily="2" charset="0"/>
                  <a:ea typeface="Open Sans Medium" pitchFamily="2" charset="0"/>
                  <a:cs typeface="Open Sans Medium" pitchFamily="2" charset="0"/>
                </a:rPr>
                <a:t>2,6 </a:t>
              </a:r>
              <a:r>
                <a:rPr lang="ru-RU" sz="1200" b="0" i="0" u="none" strike="noStrike" dirty="0">
                  <a:solidFill>
                    <a:srgbClr val="000000"/>
                  </a:solidFill>
                  <a:effectLst/>
                  <a:latin typeface="Open Sans" pitchFamily="2" charset="0"/>
                  <a:ea typeface="Open Sans" pitchFamily="2" charset="0"/>
                  <a:cs typeface="Open Sans" pitchFamily="2" charset="0"/>
                </a:rPr>
                <a:t>млрд руб.</a:t>
              </a:r>
            </a:p>
          </p:txBody>
        </p:sp>
        <p:sp>
          <p:nvSpPr>
            <p:cNvPr id="53" name="Объект 2">
              <a:extLst>
                <a:ext uri="{FF2B5EF4-FFF2-40B4-BE49-F238E27FC236}">
                  <a16:creationId xmlns:a16="http://schemas.microsoft.com/office/drawing/2014/main" id="{BF7743C5-3A37-4E8F-A943-A9B1B008D1FC}"/>
                </a:ext>
              </a:extLst>
            </p:cNvPr>
            <p:cNvSpPr txBox="1">
              <a:spLocks/>
            </p:cNvSpPr>
            <p:nvPr/>
          </p:nvSpPr>
          <p:spPr>
            <a:xfrm>
              <a:off x="662025" y="2365332"/>
              <a:ext cx="3880158" cy="38254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ts val="1300"/>
                </a:lnSpc>
                <a:spcBef>
                  <a:spcPts val="0"/>
                </a:spcBef>
                <a:buClr>
                  <a:srgbClr val="0EB6B6"/>
                </a:buClr>
              </a:pPr>
              <a:r>
                <a:rPr lang="ru-RU" sz="1200" b="0" i="0" u="none" strike="noStrike" dirty="0">
                  <a:solidFill>
                    <a:srgbClr val="000000"/>
                  </a:solidFill>
                  <a:effectLst/>
                  <a:latin typeface="Open Sans" pitchFamily="2" charset="0"/>
                  <a:ea typeface="Open Sans" pitchFamily="2" charset="0"/>
                  <a:cs typeface="Open Sans" pitchFamily="2" charset="0"/>
                </a:rPr>
                <a:t>НПФ ВТБ Пенсионные фонд</a:t>
              </a:r>
            </a:p>
          </p:txBody>
        </p:sp>
      </p:grpSp>
    </p:spTree>
    <p:extLst>
      <p:ext uri="{BB962C8B-B14F-4D97-AF65-F5344CB8AC3E}">
        <p14:creationId xmlns:p14="http://schemas.microsoft.com/office/powerpoint/2010/main" val="71015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Группа 21">
            <a:extLst>
              <a:ext uri="{FF2B5EF4-FFF2-40B4-BE49-F238E27FC236}">
                <a16:creationId xmlns:a16="http://schemas.microsoft.com/office/drawing/2014/main" id="{9B9FD849-650A-4511-979B-D21AECBD42DD}"/>
              </a:ext>
            </a:extLst>
          </p:cNvPr>
          <p:cNvGrpSpPr/>
          <p:nvPr/>
        </p:nvGrpSpPr>
        <p:grpSpPr>
          <a:xfrm>
            <a:off x="494268" y="1111710"/>
            <a:ext cx="11232293" cy="5260261"/>
            <a:chOff x="494268" y="1111710"/>
            <a:chExt cx="11232293" cy="5260261"/>
          </a:xfrm>
        </p:grpSpPr>
        <p:grpSp>
          <p:nvGrpSpPr>
            <p:cNvPr id="3" name="Группа 2">
              <a:extLst>
                <a:ext uri="{FF2B5EF4-FFF2-40B4-BE49-F238E27FC236}">
                  <a16:creationId xmlns:a16="http://schemas.microsoft.com/office/drawing/2014/main" id="{EF050894-8820-43EB-A129-8E60FFA32C4C}"/>
                </a:ext>
              </a:extLst>
            </p:cNvPr>
            <p:cNvGrpSpPr/>
            <p:nvPr/>
          </p:nvGrpSpPr>
          <p:grpSpPr>
            <a:xfrm>
              <a:off x="494268" y="1111710"/>
              <a:ext cx="11232293" cy="5260261"/>
              <a:chOff x="494268" y="1111710"/>
              <a:chExt cx="11232293" cy="5260261"/>
            </a:xfrm>
          </p:grpSpPr>
          <p:sp>
            <p:nvSpPr>
              <p:cNvPr id="71" name="Прямоугольник: скругленные углы 70">
                <a:extLst>
                  <a:ext uri="{FF2B5EF4-FFF2-40B4-BE49-F238E27FC236}">
                    <a16:creationId xmlns:a16="http://schemas.microsoft.com/office/drawing/2014/main" id="{42856FB3-25CE-4AE2-AAA8-6B9375F819EC}"/>
                  </a:ext>
                </a:extLst>
              </p:cNvPr>
              <p:cNvSpPr/>
              <p:nvPr/>
            </p:nvSpPr>
            <p:spPr>
              <a:xfrm>
                <a:off x="494269" y="1111711"/>
                <a:ext cx="1816446" cy="5260260"/>
              </a:xfrm>
              <a:prstGeom prst="roundRect">
                <a:avLst>
                  <a:gd name="adj" fmla="val 13428"/>
                </a:avLst>
              </a:prstGeom>
              <a:solidFill>
                <a:srgbClr val="0EB6B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ик: скругленные углы 73">
                <a:extLst>
                  <a:ext uri="{FF2B5EF4-FFF2-40B4-BE49-F238E27FC236}">
                    <a16:creationId xmlns:a16="http://schemas.microsoft.com/office/drawing/2014/main" id="{0D18B6E4-FE4E-4BCC-9B26-398140F24BCE}"/>
                  </a:ext>
                </a:extLst>
              </p:cNvPr>
              <p:cNvSpPr/>
              <p:nvPr/>
            </p:nvSpPr>
            <p:spPr>
              <a:xfrm>
                <a:off x="494268" y="1111710"/>
                <a:ext cx="11232293" cy="618236"/>
              </a:xfrm>
              <a:prstGeom prst="roundRect">
                <a:avLst>
                  <a:gd name="adj" fmla="val 29418"/>
                </a:avLst>
              </a:prstGeom>
              <a:solidFill>
                <a:srgbClr val="0EB6B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 name="Группа 20">
              <a:extLst>
                <a:ext uri="{FF2B5EF4-FFF2-40B4-BE49-F238E27FC236}">
                  <a16:creationId xmlns:a16="http://schemas.microsoft.com/office/drawing/2014/main" id="{D170CB61-CC1E-4A71-9B41-1E08CCD99AE6}"/>
                </a:ext>
              </a:extLst>
            </p:cNvPr>
            <p:cNvGrpSpPr/>
            <p:nvPr/>
          </p:nvGrpSpPr>
          <p:grpSpPr>
            <a:xfrm>
              <a:off x="1890584" y="1532238"/>
              <a:ext cx="9835977" cy="4839733"/>
              <a:chOff x="1890584" y="1532238"/>
              <a:chExt cx="9835977" cy="4839733"/>
            </a:xfrm>
          </p:grpSpPr>
          <p:sp>
            <p:nvSpPr>
              <p:cNvPr id="13" name="Прямоугольник 12">
                <a:extLst>
                  <a:ext uri="{FF2B5EF4-FFF2-40B4-BE49-F238E27FC236}">
                    <a16:creationId xmlns:a16="http://schemas.microsoft.com/office/drawing/2014/main" id="{928209DD-0F83-47E5-A07E-AB20B7C851E3}"/>
                  </a:ext>
                </a:extLst>
              </p:cNvPr>
              <p:cNvSpPr/>
              <p:nvPr/>
            </p:nvSpPr>
            <p:spPr>
              <a:xfrm>
                <a:off x="1890584" y="1729946"/>
                <a:ext cx="420131" cy="4642025"/>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Прямоугольник 74">
                <a:extLst>
                  <a:ext uri="{FF2B5EF4-FFF2-40B4-BE49-F238E27FC236}">
                    <a16:creationId xmlns:a16="http://schemas.microsoft.com/office/drawing/2014/main" id="{A48BF03B-BFB0-46D1-AAA9-584367A2B562}"/>
                  </a:ext>
                </a:extLst>
              </p:cNvPr>
              <p:cNvSpPr/>
              <p:nvPr/>
            </p:nvSpPr>
            <p:spPr>
              <a:xfrm>
                <a:off x="2230501" y="1532238"/>
                <a:ext cx="9496060" cy="197707"/>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aphicFrame>
        <p:nvGraphicFramePr>
          <p:cNvPr id="61" name="Таблица 60">
            <a:extLst>
              <a:ext uri="{FF2B5EF4-FFF2-40B4-BE49-F238E27FC236}">
                <a16:creationId xmlns:a16="http://schemas.microsoft.com/office/drawing/2014/main" id="{58978B7B-964B-4AF4-BA68-AF40DE99A4B7}"/>
              </a:ext>
            </a:extLst>
          </p:cNvPr>
          <p:cNvGraphicFramePr>
            <a:graphicFrameLocks noGrp="1"/>
          </p:cNvGraphicFramePr>
          <p:nvPr>
            <p:extLst>
              <p:ext uri="{D42A27DB-BD31-4B8C-83A1-F6EECF244321}">
                <p14:modId xmlns:p14="http://schemas.microsoft.com/office/powerpoint/2010/main" val="1414406459"/>
              </p:ext>
            </p:extLst>
          </p:nvPr>
        </p:nvGraphicFramePr>
        <p:xfrm>
          <a:off x="494270" y="1111711"/>
          <a:ext cx="11232293" cy="5260261"/>
        </p:xfrm>
        <a:graphic>
          <a:graphicData uri="http://schemas.openxmlformats.org/drawingml/2006/table">
            <a:tbl>
              <a:tblPr firstRow="1" firstCol="1" bandRow="1">
                <a:tableStyleId>{5940675A-B579-460E-94D1-54222C63F5DA}</a:tableStyleId>
              </a:tblPr>
              <a:tblGrid>
                <a:gridCol w="1819008">
                  <a:extLst>
                    <a:ext uri="{9D8B030D-6E8A-4147-A177-3AD203B41FA5}">
                      <a16:colId xmlns:a16="http://schemas.microsoft.com/office/drawing/2014/main" val="3405003332"/>
                    </a:ext>
                  </a:extLst>
                </a:gridCol>
                <a:gridCol w="1403054">
                  <a:extLst>
                    <a:ext uri="{9D8B030D-6E8A-4147-A177-3AD203B41FA5}">
                      <a16:colId xmlns:a16="http://schemas.microsoft.com/office/drawing/2014/main" val="4269495393"/>
                    </a:ext>
                  </a:extLst>
                </a:gridCol>
                <a:gridCol w="1613512">
                  <a:extLst>
                    <a:ext uri="{9D8B030D-6E8A-4147-A177-3AD203B41FA5}">
                      <a16:colId xmlns:a16="http://schemas.microsoft.com/office/drawing/2014/main" val="4211628443"/>
                    </a:ext>
                  </a:extLst>
                </a:gridCol>
                <a:gridCol w="1683664">
                  <a:extLst>
                    <a:ext uri="{9D8B030D-6E8A-4147-A177-3AD203B41FA5}">
                      <a16:colId xmlns:a16="http://schemas.microsoft.com/office/drawing/2014/main" val="1118518327"/>
                    </a:ext>
                  </a:extLst>
                </a:gridCol>
                <a:gridCol w="1683664">
                  <a:extLst>
                    <a:ext uri="{9D8B030D-6E8A-4147-A177-3AD203B41FA5}">
                      <a16:colId xmlns:a16="http://schemas.microsoft.com/office/drawing/2014/main" val="1298517183"/>
                    </a:ext>
                  </a:extLst>
                </a:gridCol>
                <a:gridCol w="1539340">
                  <a:extLst>
                    <a:ext uri="{9D8B030D-6E8A-4147-A177-3AD203B41FA5}">
                      <a16:colId xmlns:a16="http://schemas.microsoft.com/office/drawing/2014/main" val="845954230"/>
                    </a:ext>
                  </a:extLst>
                </a:gridCol>
                <a:gridCol w="1490051">
                  <a:extLst>
                    <a:ext uri="{9D8B030D-6E8A-4147-A177-3AD203B41FA5}">
                      <a16:colId xmlns:a16="http://schemas.microsoft.com/office/drawing/2014/main" val="3644258870"/>
                    </a:ext>
                  </a:extLst>
                </a:gridCol>
              </a:tblGrid>
              <a:tr h="591832">
                <a:tc>
                  <a:txBody>
                    <a:bodyPr/>
                    <a:lstStyle/>
                    <a:p>
                      <a:pPr marL="36000">
                        <a:spcAft>
                          <a:spcPts val="0"/>
                        </a:spcAft>
                      </a:pPr>
                      <a:r>
                        <a:rPr lang="ru-RU" sz="1200" b="1" dirty="0">
                          <a:solidFill>
                            <a:schemeClr val="bg1"/>
                          </a:solidFill>
                          <a:effectLst/>
                          <a:latin typeface="Open Sans Medium" pitchFamily="2" charset="0"/>
                          <a:ea typeface="Open Sans Medium" pitchFamily="2" charset="0"/>
                          <a:cs typeface="Open Sans Medium" pitchFamily="2" charset="0"/>
                        </a:rPr>
                        <a:t>Финансовая</a:t>
                      </a:r>
                      <a:r>
                        <a:rPr lang="ru-RU" sz="1200" b="1" baseline="0" dirty="0">
                          <a:solidFill>
                            <a:schemeClr val="bg1"/>
                          </a:solidFill>
                          <a:effectLst/>
                          <a:latin typeface="Open Sans Medium" pitchFamily="2" charset="0"/>
                          <a:ea typeface="Open Sans Medium" pitchFamily="2" charset="0"/>
                          <a:cs typeface="Open Sans Medium" pitchFamily="2" charset="0"/>
                        </a:rPr>
                        <a:t> организация</a:t>
                      </a:r>
                      <a:endParaRPr lang="ru-RU" sz="1200" b="1" dirty="0">
                        <a:solidFill>
                          <a:schemeClr val="bg1"/>
                        </a:solidFill>
                        <a:effectLst/>
                        <a:latin typeface="Open Sans Medium" pitchFamily="2" charset="0"/>
                        <a:ea typeface="Open Sans Medium" pitchFamily="2" charset="0"/>
                        <a:cs typeface="Open Sans Medium" pitchFamily="2" charset="0"/>
                      </a:endParaRPr>
                    </a:p>
                  </a:txBody>
                  <a:tcPr marL="45216" marR="3600" marT="8695"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noFill/>
                  </a:tcPr>
                </a:tc>
                <a:tc gridSpan="2">
                  <a:txBody>
                    <a:bodyPr/>
                    <a:lstStyle/>
                    <a:p>
                      <a:pPr algn="ctr">
                        <a:spcAft>
                          <a:spcPts val="0"/>
                        </a:spcAft>
                      </a:pPr>
                      <a:r>
                        <a:rPr lang="ru-RU" sz="1400" b="1" dirty="0">
                          <a:solidFill>
                            <a:schemeClr val="bg1"/>
                          </a:solidFill>
                          <a:effectLst/>
                          <a:latin typeface="Open Sans Medium" pitchFamily="2" charset="0"/>
                          <a:ea typeface="Open Sans Medium" pitchFamily="2" charset="0"/>
                          <a:cs typeface="Open Sans Medium" pitchFamily="2" charset="0"/>
                        </a:rPr>
                        <a:t>НПФ</a:t>
                      </a:r>
                    </a:p>
                  </a:txBody>
                  <a:tcPr marL="45216" marR="3600" marT="869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noFill/>
                  </a:tcPr>
                </a:tc>
                <a:tc hMerge="1">
                  <a:txBody>
                    <a:bodyPr/>
                    <a:lstStyle/>
                    <a:p>
                      <a:endParaRPr lang="ru-RU"/>
                    </a:p>
                  </a:txBody>
                  <a:tcPr/>
                </a:tc>
                <a:tc>
                  <a:txBody>
                    <a:bodyPr/>
                    <a:lstStyle/>
                    <a:p>
                      <a:pPr algn="ctr">
                        <a:spcAft>
                          <a:spcPts val="0"/>
                        </a:spcAft>
                      </a:pPr>
                      <a:r>
                        <a:rPr lang="ru-RU" sz="1400" b="1" dirty="0">
                          <a:solidFill>
                            <a:schemeClr val="bg1"/>
                          </a:solidFill>
                          <a:effectLst/>
                          <a:latin typeface="Open Sans Medium" pitchFamily="2" charset="0"/>
                          <a:ea typeface="Open Sans Medium" pitchFamily="2" charset="0"/>
                          <a:cs typeface="Open Sans Medium" pitchFamily="2" charset="0"/>
                        </a:rPr>
                        <a:t>Страховые</a:t>
                      </a:r>
                      <a:r>
                        <a:rPr lang="ru-RU" sz="1400" b="1" baseline="0" dirty="0">
                          <a:solidFill>
                            <a:schemeClr val="bg1"/>
                          </a:solidFill>
                          <a:effectLst/>
                          <a:latin typeface="Open Sans Medium" pitchFamily="2" charset="0"/>
                          <a:ea typeface="Open Sans Medium" pitchFamily="2" charset="0"/>
                          <a:cs typeface="Open Sans Medium" pitchFamily="2" charset="0"/>
                        </a:rPr>
                        <a:t> компании</a:t>
                      </a:r>
                      <a:endParaRPr lang="ru-RU" sz="1400" b="1" dirty="0">
                        <a:solidFill>
                          <a:schemeClr val="bg1"/>
                        </a:solidFill>
                        <a:effectLst/>
                        <a:latin typeface="Open Sans Medium" pitchFamily="2" charset="0"/>
                        <a:ea typeface="Open Sans Medium" pitchFamily="2" charset="0"/>
                        <a:cs typeface="Open Sans Medium" pitchFamily="2" charset="0"/>
                      </a:endParaRPr>
                    </a:p>
                  </a:txBody>
                  <a:tcPr marL="45216" marR="3600" marT="869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noFill/>
                  </a:tcPr>
                </a:tc>
                <a:tc gridSpan="2">
                  <a:txBody>
                    <a:bodyPr/>
                    <a:lstStyle/>
                    <a:p>
                      <a:pPr algn="ctr">
                        <a:spcAft>
                          <a:spcPts val="0"/>
                        </a:spcAft>
                      </a:pPr>
                      <a:r>
                        <a:rPr lang="ru-RU" sz="1400" b="1" dirty="0">
                          <a:solidFill>
                            <a:schemeClr val="bg1"/>
                          </a:solidFill>
                          <a:effectLst/>
                          <a:latin typeface="Open Sans Medium" pitchFamily="2" charset="0"/>
                          <a:ea typeface="Open Sans Medium" pitchFamily="2" charset="0"/>
                          <a:cs typeface="Open Sans Medium" pitchFamily="2" charset="0"/>
                        </a:rPr>
                        <a:t>Управляющие</a:t>
                      </a:r>
                      <a:r>
                        <a:rPr lang="ru-RU" sz="1400" b="1" baseline="0" dirty="0">
                          <a:solidFill>
                            <a:schemeClr val="bg1"/>
                          </a:solidFill>
                          <a:effectLst/>
                          <a:latin typeface="Open Sans Medium" pitchFamily="2" charset="0"/>
                          <a:ea typeface="Open Sans Medium" pitchFamily="2" charset="0"/>
                          <a:cs typeface="Open Sans Medium" pitchFamily="2" charset="0"/>
                        </a:rPr>
                        <a:t> компании</a:t>
                      </a:r>
                      <a:endParaRPr lang="ru-RU" sz="1400" b="1" dirty="0">
                        <a:solidFill>
                          <a:schemeClr val="bg1"/>
                        </a:solidFill>
                        <a:effectLst/>
                        <a:latin typeface="Open Sans Medium" pitchFamily="2" charset="0"/>
                        <a:ea typeface="Open Sans Medium" pitchFamily="2" charset="0"/>
                        <a:cs typeface="Open Sans Medium" pitchFamily="2" charset="0"/>
                      </a:endParaRPr>
                    </a:p>
                  </a:txBody>
                  <a:tcPr marL="45216" marR="3600" marT="869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noFill/>
                  </a:tcPr>
                </a:tc>
                <a:tc hMerge="1">
                  <a:txBody>
                    <a:bodyPr/>
                    <a:lstStyle/>
                    <a:p>
                      <a:pPr algn="ctr">
                        <a:spcAft>
                          <a:spcPts val="0"/>
                        </a:spcAft>
                      </a:pPr>
                      <a:endParaRPr lang="ru-RU" sz="1000" dirty="0">
                        <a:effectLst/>
                        <a:latin typeface="Calibri" panose="020F0502020204030204" pitchFamily="34" charset="0"/>
                        <a:ea typeface="Calibri" panose="020F0502020204030204" pitchFamily="34" charset="0"/>
                      </a:endParaRPr>
                    </a:p>
                  </a:txBody>
                  <a:tcPr marL="45216" marR="45216" marT="8695" marB="0" anchor="ctr"/>
                </a:tc>
                <a:tc>
                  <a:txBody>
                    <a:bodyPr/>
                    <a:lstStyle/>
                    <a:p>
                      <a:pPr algn="ctr">
                        <a:spcAft>
                          <a:spcPts val="0"/>
                        </a:spcAft>
                      </a:pPr>
                      <a:r>
                        <a:rPr lang="ru-RU" sz="1400" b="1" dirty="0">
                          <a:solidFill>
                            <a:schemeClr val="bg1"/>
                          </a:solidFill>
                          <a:effectLst/>
                          <a:latin typeface="Open Sans Medium" pitchFamily="2" charset="0"/>
                          <a:ea typeface="Open Sans Medium" pitchFamily="2" charset="0"/>
                          <a:cs typeface="Open Sans Medium" pitchFamily="2" charset="0"/>
                        </a:rPr>
                        <a:t>Банки</a:t>
                      </a:r>
                    </a:p>
                  </a:txBody>
                  <a:tcPr marL="45216" marR="3600" marT="8695"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27427913"/>
                  </a:ext>
                </a:extLst>
              </a:tr>
              <a:tr h="715302">
                <a:tc>
                  <a:txBody>
                    <a:bodyPr/>
                    <a:lstStyle/>
                    <a:p>
                      <a:pPr marL="36000">
                        <a:spcAft>
                          <a:spcPts val="0"/>
                        </a:spcAft>
                      </a:pPr>
                      <a:r>
                        <a:rPr lang="ru-RU" sz="1200" b="1" dirty="0">
                          <a:solidFill>
                            <a:schemeClr val="bg1"/>
                          </a:solidFill>
                          <a:effectLst/>
                          <a:latin typeface="Open Sans Medium" pitchFamily="2" charset="0"/>
                          <a:ea typeface="Open Sans Medium" pitchFamily="2" charset="0"/>
                          <a:cs typeface="Open Sans Medium" pitchFamily="2" charset="0"/>
                        </a:rPr>
                        <a:t>Вид деятельности (продукт)</a:t>
                      </a:r>
                    </a:p>
                  </a:txBody>
                  <a:tcPr marL="45216" marR="3600" marT="8695"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0"/>
                        </a:spcAft>
                      </a:pPr>
                      <a:r>
                        <a:rPr lang="ru-RU" sz="1100" b="1" dirty="0">
                          <a:effectLst/>
                          <a:latin typeface="Open Sans Medium" pitchFamily="2" charset="0"/>
                          <a:ea typeface="Open Sans Medium" pitchFamily="2" charset="0"/>
                          <a:cs typeface="Open Sans Medium" pitchFamily="2" charset="0"/>
                        </a:rPr>
                        <a:t>ОПС</a:t>
                      </a:r>
                    </a:p>
                  </a:txBody>
                  <a:tcPr marL="45216" marR="3600" marT="8695"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bg1"/>
                    </a:solidFill>
                  </a:tcPr>
                </a:tc>
                <a:tc>
                  <a:txBody>
                    <a:bodyPr/>
                    <a:lstStyle/>
                    <a:p>
                      <a:pPr algn="ctr">
                        <a:spcAft>
                          <a:spcPts val="0"/>
                        </a:spcAft>
                      </a:pPr>
                      <a:r>
                        <a:rPr lang="ru-RU" sz="1100" b="1" dirty="0">
                          <a:effectLst/>
                          <a:latin typeface="Open Sans Medium" pitchFamily="2" charset="0"/>
                          <a:ea typeface="Open Sans Medium" pitchFamily="2" charset="0"/>
                          <a:cs typeface="Open Sans Medium" pitchFamily="2" charset="0"/>
                        </a:rPr>
                        <a:t>НПО/ПДС</a:t>
                      </a:r>
                    </a:p>
                  </a:txBody>
                  <a:tcPr marL="45216" marR="3600" marT="8695" marB="0" anchor="ctr">
                    <a:lnT w="12700" cap="flat" cmpd="sng" algn="ctr">
                      <a:solidFill>
                        <a:schemeClr val="bg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dirty="0">
                          <a:effectLst/>
                          <a:latin typeface="Open Sans Medium" pitchFamily="2" charset="0"/>
                          <a:ea typeface="Open Sans Medium" pitchFamily="2" charset="0"/>
                          <a:cs typeface="Open Sans Medium" pitchFamily="2" charset="0"/>
                        </a:rPr>
                        <a:t>НСЖ/ИСЖ</a:t>
                      </a:r>
                    </a:p>
                  </a:txBody>
                  <a:tcPr marL="45216" marR="3600" marT="8695" marB="0" anchor="ctr">
                    <a:lnT w="12700" cap="flat" cmpd="sng" algn="ctr">
                      <a:solidFill>
                        <a:schemeClr val="bg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dirty="0">
                          <a:effectLst/>
                          <a:latin typeface="Open Sans Medium" pitchFamily="2" charset="0"/>
                          <a:ea typeface="Open Sans Medium" pitchFamily="2" charset="0"/>
                          <a:cs typeface="Open Sans Medium" pitchFamily="2" charset="0"/>
                        </a:rPr>
                        <a:t>ДУ </a:t>
                      </a:r>
                    </a:p>
                  </a:txBody>
                  <a:tcPr marL="45216" marR="3600" marT="8695" marB="0" anchor="ctr">
                    <a:lnT w="12700" cap="flat" cmpd="sng" algn="ctr">
                      <a:solidFill>
                        <a:schemeClr val="bg1"/>
                      </a:solidFill>
                      <a:prstDash val="solid"/>
                      <a:round/>
                      <a:headEnd type="none" w="med" len="med"/>
                      <a:tailEnd type="none" w="med" len="med"/>
                    </a:lnT>
                    <a:solidFill>
                      <a:schemeClr val="bg1"/>
                    </a:solidFill>
                  </a:tcPr>
                </a:tc>
                <a:tc>
                  <a:txBody>
                    <a:bodyPr/>
                    <a:lstStyle/>
                    <a:p>
                      <a:pPr algn="ctr">
                        <a:spcAft>
                          <a:spcPts val="0"/>
                        </a:spcAft>
                      </a:pPr>
                      <a:r>
                        <a:rPr lang="ru-RU" sz="1100" b="1" dirty="0">
                          <a:effectLst/>
                          <a:latin typeface="Open Sans Medium" pitchFamily="2" charset="0"/>
                          <a:ea typeface="Open Sans Medium" pitchFamily="2" charset="0"/>
                          <a:cs typeface="Open Sans Medium" pitchFamily="2" charset="0"/>
                        </a:rPr>
                        <a:t>ПИФ</a:t>
                      </a:r>
                    </a:p>
                  </a:txBody>
                  <a:tcPr marL="45216" marR="3600" marT="8695" marB="0" anchor="ctr">
                    <a:lnT w="12700" cap="flat" cmpd="sng" algn="ctr">
                      <a:solidFill>
                        <a:schemeClr val="bg1"/>
                      </a:solidFill>
                      <a:prstDash val="solid"/>
                      <a:round/>
                      <a:headEnd type="none" w="med" len="med"/>
                      <a:tailEnd type="none" w="med" len="med"/>
                    </a:lnT>
                    <a:solidFill>
                      <a:schemeClr val="bg1"/>
                    </a:solidFill>
                  </a:tcPr>
                </a:tc>
                <a:tc>
                  <a:txBody>
                    <a:bodyPr/>
                    <a:lstStyle/>
                    <a:p>
                      <a:pPr algn="ctr">
                        <a:spcAft>
                          <a:spcPts val="0"/>
                        </a:spcAft>
                      </a:pPr>
                      <a:r>
                        <a:rPr lang="ru-RU" sz="1100" b="1" dirty="0">
                          <a:effectLst/>
                          <a:latin typeface="Open Sans Medium" pitchFamily="2" charset="0"/>
                          <a:ea typeface="Open Sans Medium" pitchFamily="2" charset="0"/>
                          <a:cs typeface="Open Sans Medium" pitchFamily="2" charset="0"/>
                        </a:rPr>
                        <a:t>Депозит</a:t>
                      </a:r>
                    </a:p>
                  </a:txBody>
                  <a:tcPr marL="45216" marR="3600" marT="8695" marB="0" anchor="ctr">
                    <a:lnR w="12700" cmpd="sng">
                      <a:noFill/>
                    </a:ln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3805000449"/>
                  </a:ext>
                </a:extLst>
              </a:tr>
              <a:tr h="1683138">
                <a:tc>
                  <a:txBody>
                    <a:bodyPr/>
                    <a:lstStyle/>
                    <a:p>
                      <a:pPr marL="36000">
                        <a:spcAft>
                          <a:spcPts val="0"/>
                        </a:spcAft>
                      </a:pPr>
                      <a:r>
                        <a:rPr lang="ru-RU" sz="1200" b="1" dirty="0">
                          <a:solidFill>
                            <a:schemeClr val="bg1"/>
                          </a:solidFill>
                          <a:effectLst/>
                          <a:latin typeface="Open Sans Medium" pitchFamily="2" charset="0"/>
                          <a:ea typeface="Open Sans Medium" pitchFamily="2" charset="0"/>
                          <a:cs typeface="Open Sans Medium" pitchFamily="2" charset="0"/>
                        </a:rPr>
                        <a:t>Гарантия дохода </a:t>
                      </a:r>
                      <a:r>
                        <a:rPr lang="ru-RU" sz="1200" b="1" baseline="0" dirty="0">
                          <a:solidFill>
                            <a:schemeClr val="bg1"/>
                          </a:solidFill>
                          <a:effectLst/>
                          <a:latin typeface="Open Sans Medium" pitchFamily="2" charset="0"/>
                          <a:ea typeface="Open Sans Medium" pitchFamily="2" charset="0"/>
                          <a:cs typeface="Open Sans Medium" pitchFamily="2" charset="0"/>
                        </a:rPr>
                        <a:t>клиента</a:t>
                      </a:r>
                      <a:endParaRPr lang="ru-RU" sz="1200" b="1" dirty="0">
                        <a:solidFill>
                          <a:schemeClr val="bg1"/>
                        </a:solidFill>
                        <a:effectLst/>
                        <a:latin typeface="Open Sans Medium" pitchFamily="2" charset="0"/>
                        <a:ea typeface="Open Sans Medium" pitchFamily="2" charset="0"/>
                        <a:cs typeface="Open Sans Medium" pitchFamily="2" charset="0"/>
                      </a:endParaRPr>
                    </a:p>
                  </a:txBody>
                  <a:tcPr marL="45216" marR="3600" marT="8695"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dk1"/>
                          </a:solidFill>
                          <a:effectLst/>
                          <a:latin typeface="Open Sans" pitchFamily="2" charset="0"/>
                          <a:ea typeface="Open Sans" pitchFamily="2" charset="0"/>
                          <a:cs typeface="Open Sans" pitchFamily="2" charset="0"/>
                        </a:rPr>
                        <a:t>НПФ гарантирует возврат взносов</a:t>
                      </a:r>
                      <a:r>
                        <a:rPr lang="ru-RU" sz="1100" kern="1200" baseline="0" dirty="0">
                          <a:solidFill>
                            <a:schemeClr val="dk1"/>
                          </a:solidFill>
                          <a:effectLst/>
                          <a:latin typeface="Open Sans" pitchFamily="2" charset="0"/>
                          <a:ea typeface="Open Sans" pitchFamily="2" charset="0"/>
                          <a:cs typeface="Open Sans" pitchFamily="2" charset="0"/>
                        </a:rPr>
                        <a:t> и минимальный гарантированный доход</a:t>
                      </a:r>
                      <a:endParaRPr lang="ru-RU" sz="1100" kern="1200" dirty="0">
                        <a:solidFill>
                          <a:schemeClr val="dk1"/>
                        </a:solidFill>
                        <a:effectLst/>
                        <a:latin typeface="Open Sans" pitchFamily="2" charset="0"/>
                        <a:ea typeface="Open Sans" pitchFamily="2" charset="0"/>
                        <a:cs typeface="Open Sans" pitchFamily="2" charset="0"/>
                      </a:endParaRPr>
                    </a:p>
                  </a:txBody>
                  <a:tcPr marL="45216" marR="3600" marT="8695" marB="0" anchor="ctr">
                    <a:lnL w="12700" cap="flat" cmpd="sng" algn="ctr">
                      <a:solidFill>
                        <a:schemeClr val="bg1"/>
                      </a:solidFill>
                      <a:prstDash val="solid"/>
                      <a:round/>
                      <a:headEnd type="none" w="med" len="med"/>
                      <a:tailEnd type="none" w="med" len="med"/>
                    </a:lnL>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100" kern="1200" dirty="0">
                        <a:solidFill>
                          <a:schemeClr val="dk1"/>
                        </a:solidFill>
                        <a:effectLst/>
                        <a:latin typeface="+mn-lt"/>
                        <a:ea typeface="+mn-ea"/>
                        <a:cs typeface="+mn-cs"/>
                      </a:endParaRPr>
                    </a:p>
                  </a:txBody>
                  <a:tcPr marL="45216" marR="3600" marT="869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Продукты содержат гарантию (страховую сумму по дожитию)</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100" dirty="0">
                        <a:effectLst/>
                        <a:latin typeface="Open Sans" pitchFamily="2" charset="0"/>
                        <a:ea typeface="Open Sans" pitchFamily="2" charset="0"/>
                        <a:cs typeface="Open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Страховая сумма рассчитывается с учетом гарантированной доходности (ГД: 3-5%)</a:t>
                      </a:r>
                      <a:endParaRPr lang="ru-RU" sz="1100" i="1" dirty="0">
                        <a:effectLst/>
                        <a:latin typeface="Open Sans" pitchFamily="2" charset="0"/>
                        <a:ea typeface="Open Sans" pitchFamily="2" charset="0"/>
                        <a:cs typeface="Open Sans" pitchFamily="2" charset="0"/>
                      </a:endParaRPr>
                    </a:p>
                  </a:txBody>
                  <a:tcPr marL="45216" marR="3600" marT="8695"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Инвестиционные</a:t>
                      </a:r>
                      <a:r>
                        <a:rPr lang="ru-RU" sz="1100" baseline="0" dirty="0">
                          <a:effectLst/>
                          <a:latin typeface="Open Sans" pitchFamily="2" charset="0"/>
                          <a:ea typeface="Open Sans" pitchFamily="2" charset="0"/>
                          <a:cs typeface="Open Sans" pitchFamily="2" charset="0"/>
                        </a:rPr>
                        <a:t> риски по средствам и доходу несет клиент</a:t>
                      </a:r>
                      <a:endParaRPr lang="ru-RU" sz="1100" dirty="0">
                        <a:effectLst/>
                        <a:latin typeface="Open Sans" pitchFamily="2" charset="0"/>
                        <a:ea typeface="Open Sans" pitchFamily="2" charset="0"/>
                        <a:cs typeface="Open Sans" pitchFamily="2" charset="0"/>
                      </a:endParaRPr>
                    </a:p>
                  </a:txBody>
                  <a:tcPr marL="45216" marR="3600" marT="8695"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Инвестиционные</a:t>
                      </a:r>
                      <a:r>
                        <a:rPr lang="ru-RU" sz="1100" baseline="0" dirty="0">
                          <a:effectLst/>
                          <a:latin typeface="Open Sans" pitchFamily="2" charset="0"/>
                          <a:ea typeface="Open Sans" pitchFamily="2" charset="0"/>
                          <a:cs typeface="Open Sans" pitchFamily="2" charset="0"/>
                        </a:rPr>
                        <a:t> риски по средствам и доходу несет клиент</a:t>
                      </a:r>
                      <a:endParaRPr lang="ru-RU" sz="1100" dirty="0">
                        <a:effectLst/>
                        <a:latin typeface="Open Sans" pitchFamily="2" charset="0"/>
                        <a:ea typeface="Open Sans" pitchFamily="2" charset="0"/>
                        <a:cs typeface="Open Sans" pitchFamily="2" charset="0"/>
                      </a:endParaRPr>
                    </a:p>
                  </a:txBody>
                  <a:tcPr marL="45216" marR="3600" marT="869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aseline="0" dirty="0">
                          <a:effectLst/>
                          <a:latin typeface="Open Sans" pitchFamily="2" charset="0"/>
                          <a:ea typeface="Open Sans" pitchFamily="2" charset="0"/>
                          <a:cs typeface="Open Sans" pitchFamily="2" charset="0"/>
                        </a:rPr>
                        <a:t>Доходность ограничена ставкой по депозиту</a:t>
                      </a:r>
                    </a:p>
                  </a:txBody>
                  <a:tcPr marL="45216" marR="3600" marT="8695" marB="0" anchor="ctr">
                    <a:lnR w="12700" cmpd="sng">
                      <a:noFill/>
                    </a:lnR>
                    <a:solidFill>
                      <a:schemeClr val="bg1"/>
                    </a:solidFill>
                  </a:tcPr>
                </a:tc>
                <a:extLst>
                  <a:ext uri="{0D108BD9-81ED-4DB2-BD59-A6C34878D82A}">
                    <a16:rowId xmlns:a16="http://schemas.microsoft.com/office/drawing/2014/main" val="887343286"/>
                  </a:ext>
                </a:extLst>
              </a:tr>
              <a:tr h="795888">
                <a:tc>
                  <a:txBody>
                    <a:bodyPr/>
                    <a:lstStyle/>
                    <a:p>
                      <a:pPr marL="36000" marR="0" indent="0" algn="l" defTabSz="914400" rtl="0" eaLnBrk="1" fontAlgn="auto" latinLnBrk="0" hangingPunct="1">
                        <a:lnSpc>
                          <a:spcPct val="100000"/>
                        </a:lnSpc>
                        <a:spcBef>
                          <a:spcPts val="0"/>
                        </a:spcBef>
                        <a:spcAft>
                          <a:spcPts val="0"/>
                        </a:spcAft>
                        <a:buClrTx/>
                        <a:buSzTx/>
                        <a:buFontTx/>
                        <a:buNone/>
                        <a:tabLst/>
                        <a:defRPr/>
                      </a:pPr>
                      <a:r>
                        <a:rPr lang="ru-RU" sz="1200" b="1" dirty="0">
                          <a:solidFill>
                            <a:schemeClr val="bg1"/>
                          </a:solidFill>
                          <a:effectLst/>
                          <a:latin typeface="Open Sans Medium" pitchFamily="2" charset="0"/>
                          <a:ea typeface="Open Sans Medium" pitchFamily="2" charset="0"/>
                          <a:cs typeface="Open Sans Medium" pitchFamily="2" charset="0"/>
                        </a:rPr>
                        <a:t>Государственное страхование средств при</a:t>
                      </a:r>
                      <a:r>
                        <a:rPr lang="ru-RU" sz="1200" b="1" baseline="0" dirty="0">
                          <a:solidFill>
                            <a:schemeClr val="bg1"/>
                          </a:solidFill>
                          <a:effectLst/>
                          <a:latin typeface="Open Sans Medium" pitchFamily="2" charset="0"/>
                          <a:ea typeface="Open Sans Medium" pitchFamily="2" charset="0"/>
                          <a:cs typeface="Open Sans Medium" pitchFamily="2" charset="0"/>
                        </a:rPr>
                        <a:t> банкротстве </a:t>
                      </a:r>
                      <a:endParaRPr lang="ru-RU" sz="1200" b="1" dirty="0">
                        <a:solidFill>
                          <a:schemeClr val="bg1"/>
                        </a:solidFill>
                        <a:effectLst/>
                        <a:latin typeface="Open Sans Medium" pitchFamily="2" charset="0"/>
                        <a:ea typeface="Open Sans Medium" pitchFamily="2" charset="0"/>
                        <a:cs typeface="Open Sans Medium" pitchFamily="2" charset="0"/>
                      </a:endParaRPr>
                    </a:p>
                  </a:txBody>
                  <a:tcPr marL="45216" marR="3600" marT="8695"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Гарантирование АСВ</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2 800 000 руб.</a:t>
                      </a:r>
                    </a:p>
                  </a:txBody>
                  <a:tcPr marL="45216" marR="3600" marT="8695" marB="0" anchor="ctr">
                    <a:lnL w="12700" cap="flat" cmpd="sng" algn="ctr">
                      <a:solidFill>
                        <a:schemeClr val="bg1"/>
                      </a:solidFill>
                      <a:prstDash val="solid"/>
                      <a:round/>
                      <a:headEnd type="none" w="med" len="med"/>
                      <a:tailEnd type="none" w="med" len="med"/>
                    </a:lnL>
                    <a:solidFill>
                      <a:schemeClr val="bg1"/>
                    </a:solidFill>
                  </a:tcPr>
                </a:tc>
                <a:tc hMerge="1">
                  <a:txBody>
                    <a:bodyPr/>
                    <a:lstStyle/>
                    <a:p>
                      <a:endParaRPr lang="ru-R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отсутствует</a:t>
                      </a:r>
                      <a:endParaRPr lang="ru-RU" sz="1100" i="1" dirty="0">
                        <a:effectLst/>
                        <a:latin typeface="Open Sans" pitchFamily="2" charset="0"/>
                        <a:ea typeface="Open Sans" pitchFamily="2" charset="0"/>
                        <a:cs typeface="Open Sans" pitchFamily="2" charset="0"/>
                      </a:endParaRPr>
                    </a:p>
                  </a:txBody>
                  <a:tcPr marL="45216" marR="3600" marT="8695"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отсутствует</a:t>
                      </a:r>
                    </a:p>
                  </a:txBody>
                  <a:tcPr marL="45216" marR="3600" marT="869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отсутствует</a:t>
                      </a:r>
                    </a:p>
                  </a:txBody>
                  <a:tcPr marL="45216" marR="3600" marT="869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Гарантирование АСВ</a:t>
                      </a:r>
                      <a:endParaRPr lang="ru-RU" sz="1100" baseline="0" dirty="0">
                        <a:effectLst/>
                        <a:latin typeface="Open Sans" pitchFamily="2" charset="0"/>
                        <a:ea typeface="Open Sans" pitchFamily="2" charset="0"/>
                        <a:cs typeface="Open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aseline="0" dirty="0">
                          <a:effectLst/>
                          <a:latin typeface="Open Sans" pitchFamily="2" charset="0"/>
                          <a:ea typeface="Open Sans" pitchFamily="2" charset="0"/>
                          <a:cs typeface="Open Sans" pitchFamily="2" charset="0"/>
                        </a:rPr>
                        <a:t>1 400 000 руб.</a:t>
                      </a:r>
                      <a:endParaRPr lang="en-US" sz="1100" baseline="0" dirty="0">
                        <a:effectLst/>
                        <a:latin typeface="Open Sans" pitchFamily="2" charset="0"/>
                        <a:ea typeface="Open Sans" pitchFamily="2" charset="0"/>
                        <a:cs typeface="Open Sans" pitchFamily="2" charset="0"/>
                      </a:endParaRPr>
                    </a:p>
                  </a:txBody>
                  <a:tcPr marL="45216" marR="3600" marT="8695" marB="0" anchor="ctr">
                    <a:lnR w="12700" cmpd="sng">
                      <a:noFill/>
                    </a:lnR>
                    <a:solidFill>
                      <a:schemeClr val="bg1"/>
                    </a:solidFill>
                  </a:tcPr>
                </a:tc>
                <a:extLst>
                  <a:ext uri="{0D108BD9-81ED-4DB2-BD59-A6C34878D82A}">
                    <a16:rowId xmlns:a16="http://schemas.microsoft.com/office/drawing/2014/main" val="1972943313"/>
                  </a:ext>
                </a:extLst>
              </a:tr>
              <a:tr h="1474101">
                <a:tc>
                  <a:txBody>
                    <a:bodyPr/>
                    <a:lstStyle/>
                    <a:p>
                      <a:pPr marL="36000">
                        <a:spcAft>
                          <a:spcPts val="0"/>
                        </a:spcAft>
                      </a:pPr>
                      <a:r>
                        <a:rPr lang="ru-RU" sz="1200" b="1" dirty="0">
                          <a:solidFill>
                            <a:schemeClr val="bg1"/>
                          </a:solidFill>
                          <a:effectLst/>
                          <a:latin typeface="Open Sans Medium" pitchFamily="2" charset="0"/>
                          <a:ea typeface="Open Sans Medium" pitchFamily="2" charset="0"/>
                          <a:cs typeface="Open Sans Medium" pitchFamily="2" charset="0"/>
                        </a:rPr>
                        <a:t>Досрочная выплата</a:t>
                      </a:r>
                    </a:p>
                  </a:txBody>
                  <a:tcPr marL="45216" marR="3600" marT="8695"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noFill/>
                  </a:tcPr>
                </a:tc>
                <a:tc>
                  <a:txBody>
                    <a:bodyPr/>
                    <a:lstStyle/>
                    <a:p>
                      <a:pPr algn="ctr">
                        <a:spcAft>
                          <a:spcPts val="0"/>
                        </a:spcAft>
                      </a:pPr>
                      <a:r>
                        <a:rPr lang="ru-RU" sz="1100" dirty="0">
                          <a:effectLst/>
                          <a:latin typeface="Open Sans" pitchFamily="2" charset="0"/>
                          <a:ea typeface="Open Sans" pitchFamily="2" charset="0"/>
                          <a:cs typeface="Open Sans" pitchFamily="2" charset="0"/>
                        </a:rPr>
                        <a:t>При наличии</a:t>
                      </a:r>
                      <a:r>
                        <a:rPr lang="ru-RU" sz="1100" baseline="0" dirty="0">
                          <a:effectLst/>
                          <a:latin typeface="Open Sans" pitchFamily="2" charset="0"/>
                          <a:ea typeface="Open Sans" pitchFamily="2" charset="0"/>
                          <a:cs typeface="Open Sans" pitchFamily="2" charset="0"/>
                        </a:rPr>
                        <a:t> пенсионных оснований</a:t>
                      </a:r>
                      <a:endParaRPr lang="ru-RU" sz="1100" dirty="0">
                        <a:effectLst/>
                        <a:latin typeface="Open Sans" pitchFamily="2" charset="0"/>
                        <a:ea typeface="Open Sans" pitchFamily="2" charset="0"/>
                        <a:cs typeface="Open Sans" pitchFamily="2" charset="0"/>
                      </a:endParaRPr>
                    </a:p>
                  </a:txBody>
                  <a:tcPr marL="45216" marR="3600" marT="8695" marB="0" anchor="ctr">
                    <a:lnL w="12700" cap="flat" cmpd="sng" algn="ctr">
                      <a:solidFill>
                        <a:schemeClr val="bg1"/>
                      </a:solidFill>
                      <a:prstDash val="solid"/>
                      <a:round/>
                      <a:headEnd type="none" w="med" len="med"/>
                      <a:tailEnd type="none" w="med" len="med"/>
                    </a:lnL>
                    <a:lnB w="12700" cmpd="sng">
                      <a:noFill/>
                    </a:lnB>
                    <a:solidFill>
                      <a:schemeClr val="bg1"/>
                    </a:solidFill>
                  </a:tcPr>
                </a:tc>
                <a:tc>
                  <a:txBody>
                    <a:bodyPr/>
                    <a:lstStyle/>
                    <a:p>
                      <a:pPr algn="ctr"/>
                      <a:r>
                        <a:rPr lang="ru-RU" sz="1100" kern="1200" baseline="0" dirty="0">
                          <a:solidFill>
                            <a:schemeClr val="dk1"/>
                          </a:solidFill>
                          <a:effectLst/>
                          <a:latin typeface="Open Sans" pitchFamily="2" charset="0"/>
                          <a:ea typeface="Open Sans" pitchFamily="2" charset="0"/>
                          <a:cs typeface="Open Sans" pitchFamily="2" charset="0"/>
                        </a:rPr>
                        <a:t>Выплата выкупной суммы (могут применяться понижающие коэффициенты</a:t>
                      </a:r>
                      <a:r>
                        <a:rPr lang="ru-RU" sz="1100" kern="1200" baseline="0" dirty="0" smtClean="0">
                          <a:solidFill>
                            <a:schemeClr val="dk1"/>
                          </a:solidFill>
                          <a:effectLst/>
                          <a:latin typeface="Open Sans" pitchFamily="2" charset="0"/>
                          <a:ea typeface="Open Sans" pitchFamily="2" charset="0"/>
                          <a:cs typeface="Open Sans" pitchFamily="2" charset="0"/>
                        </a:rPr>
                        <a:t>) / </a:t>
                      </a:r>
                    </a:p>
                    <a:p>
                      <a:pPr algn="ctr"/>
                      <a:r>
                        <a:rPr lang="ru-RU" sz="1100" kern="1200" baseline="0" dirty="0" smtClean="0">
                          <a:solidFill>
                            <a:schemeClr val="dk1"/>
                          </a:solidFill>
                          <a:effectLst/>
                          <a:latin typeface="Open Sans" pitchFamily="2" charset="0"/>
                          <a:ea typeface="Open Sans" pitchFamily="2" charset="0"/>
                          <a:cs typeface="Open Sans" pitchFamily="2" charset="0"/>
                        </a:rPr>
                        <a:t>В </a:t>
                      </a:r>
                      <a:r>
                        <a:rPr lang="ru-RU" sz="1100" kern="1200" baseline="0" dirty="0">
                          <a:solidFill>
                            <a:schemeClr val="dk1"/>
                          </a:solidFill>
                          <a:effectLst/>
                          <a:latin typeface="Open Sans" pitchFamily="2" charset="0"/>
                          <a:ea typeface="Open Sans" pitchFamily="2" charset="0"/>
                          <a:cs typeface="Open Sans" pitchFamily="2" charset="0"/>
                        </a:rPr>
                        <a:t>особых жизненных ситуациях до 100%</a:t>
                      </a:r>
                    </a:p>
                  </a:txBody>
                  <a:tcPr marL="45216" marR="3600" marT="8695" marB="0" anchor="ctr">
                    <a:lnB w="12700" cmpd="sng">
                      <a:noFill/>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baseline="0" dirty="0">
                          <a:solidFill>
                            <a:schemeClr val="dk1"/>
                          </a:solidFill>
                          <a:effectLst/>
                          <a:latin typeface="Open Sans" pitchFamily="2" charset="0"/>
                          <a:ea typeface="Open Sans" pitchFamily="2" charset="0"/>
                          <a:cs typeface="Open Sans" pitchFamily="2" charset="0"/>
                        </a:rPr>
                        <a:t>Выплата выкупной суммы (могут применяться понижающие коэффициенты)</a:t>
                      </a:r>
                      <a:endParaRPr lang="ru-RU" sz="1100" dirty="0">
                        <a:effectLst/>
                        <a:latin typeface="Open Sans" pitchFamily="2" charset="0"/>
                        <a:ea typeface="Open Sans" pitchFamily="2" charset="0"/>
                        <a:cs typeface="Open Sans" pitchFamily="2" charset="0"/>
                      </a:endParaRPr>
                    </a:p>
                  </a:txBody>
                  <a:tcPr marL="45216" marR="3600" marT="8695" marB="0" anchor="ctr">
                    <a:lnB w="12700" cmpd="sng">
                      <a:noFill/>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Взимается</a:t>
                      </a:r>
                      <a:r>
                        <a:rPr lang="ru-RU" sz="1100" baseline="0" dirty="0">
                          <a:effectLst/>
                          <a:latin typeface="Open Sans" pitchFamily="2" charset="0"/>
                          <a:ea typeface="Open Sans" pitchFamily="2" charset="0"/>
                          <a:cs typeface="Open Sans" pitchFamily="2" charset="0"/>
                        </a:rPr>
                        <a:t> комиссия за досрочный вывод средств, а также</a:t>
                      </a:r>
                      <a:endParaRPr lang="ru-RU" sz="1100" dirty="0">
                        <a:effectLst/>
                        <a:latin typeface="Open Sans" pitchFamily="2" charset="0"/>
                        <a:ea typeface="Open Sans" pitchFamily="2" charset="0"/>
                        <a:cs typeface="Open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dk1"/>
                          </a:solidFill>
                          <a:effectLst/>
                          <a:latin typeface="Open Sans" pitchFamily="2" charset="0"/>
                          <a:ea typeface="Open Sans" pitchFamily="2" charset="0"/>
                          <a:cs typeface="Open Sans" pitchFamily="2" charset="0"/>
                        </a:rPr>
                        <a:t>возможна потеря дохода</a:t>
                      </a:r>
                      <a:r>
                        <a:rPr lang="ru-RU" sz="1100" kern="1200" baseline="0" dirty="0">
                          <a:solidFill>
                            <a:schemeClr val="dk1"/>
                          </a:solidFill>
                          <a:effectLst/>
                          <a:latin typeface="Open Sans" pitchFamily="2" charset="0"/>
                          <a:ea typeface="Open Sans" pitchFamily="2" charset="0"/>
                          <a:cs typeface="Open Sans" pitchFamily="2" charset="0"/>
                        </a:rPr>
                        <a:t> в случае неблагоприятной рыночной ситуации</a:t>
                      </a:r>
                      <a:endParaRPr lang="ru-RU" sz="1100" kern="1200" dirty="0">
                        <a:solidFill>
                          <a:schemeClr val="dk1"/>
                        </a:solidFill>
                        <a:effectLst/>
                        <a:latin typeface="Open Sans" pitchFamily="2" charset="0"/>
                        <a:ea typeface="Open Sans" pitchFamily="2" charset="0"/>
                        <a:cs typeface="Open Sans" pitchFamily="2" charset="0"/>
                      </a:endParaRPr>
                    </a:p>
                  </a:txBody>
                  <a:tcPr marL="45216" marR="3600" marT="8695" marB="0" anchor="ctr">
                    <a:lnB w="12700" cmpd="sng">
                      <a:noFill/>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effectLst/>
                          <a:latin typeface="Open Sans" pitchFamily="2" charset="0"/>
                          <a:ea typeface="Open Sans" pitchFamily="2" charset="0"/>
                          <a:cs typeface="Open Sans" pitchFamily="2" charset="0"/>
                        </a:rPr>
                        <a:t>Продажа пая в</a:t>
                      </a:r>
                      <a:r>
                        <a:rPr lang="ru-RU" sz="1100" baseline="0" dirty="0">
                          <a:effectLst/>
                          <a:latin typeface="Open Sans" pitchFamily="2" charset="0"/>
                          <a:ea typeface="Open Sans" pitchFamily="2" charset="0"/>
                          <a:cs typeface="Open Sans" pitchFamily="2" charset="0"/>
                        </a:rPr>
                        <a:t> соотв. с правилами ПИФ </a:t>
                      </a:r>
                      <a:endParaRPr lang="ru-RU" sz="1100" kern="1200" dirty="0">
                        <a:solidFill>
                          <a:schemeClr val="dk1"/>
                        </a:solidFill>
                        <a:effectLst/>
                        <a:latin typeface="Open Sans" pitchFamily="2" charset="0"/>
                        <a:ea typeface="Open Sans" pitchFamily="2" charset="0"/>
                        <a:cs typeface="Open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dk1"/>
                          </a:solidFill>
                          <a:effectLst/>
                          <a:latin typeface="Open Sans" pitchFamily="2" charset="0"/>
                          <a:ea typeface="Open Sans" pitchFamily="2" charset="0"/>
                          <a:cs typeface="Open Sans" pitchFamily="2" charset="0"/>
                        </a:rPr>
                        <a:t>(возможна потеря дохода </a:t>
                      </a:r>
                      <a:r>
                        <a:rPr lang="ru-RU" sz="1100" kern="1200" baseline="0" dirty="0">
                          <a:solidFill>
                            <a:schemeClr val="dk1"/>
                          </a:solidFill>
                          <a:effectLst/>
                          <a:latin typeface="Open Sans" pitchFamily="2" charset="0"/>
                          <a:ea typeface="Open Sans" pitchFamily="2" charset="0"/>
                          <a:cs typeface="Open Sans" pitchFamily="2" charset="0"/>
                        </a:rPr>
                        <a:t>в случае неблагоприятной рыночной ситуации</a:t>
                      </a:r>
                      <a:r>
                        <a:rPr lang="ru-RU" sz="1100" kern="1200" dirty="0">
                          <a:solidFill>
                            <a:schemeClr val="dk1"/>
                          </a:solidFill>
                          <a:effectLst/>
                          <a:latin typeface="Open Sans" pitchFamily="2" charset="0"/>
                          <a:ea typeface="Open Sans" pitchFamily="2" charset="0"/>
                          <a:cs typeface="Open Sans" pitchFamily="2" charset="0"/>
                        </a:rPr>
                        <a:t>)</a:t>
                      </a:r>
                    </a:p>
                  </a:txBody>
                  <a:tcPr marL="45216" marR="3600" marT="8695" marB="0" anchor="ctr">
                    <a:lnB w="12700" cmpd="sng">
                      <a:noFill/>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kern="1200" dirty="0">
                          <a:solidFill>
                            <a:schemeClr val="dk1"/>
                          </a:solidFill>
                          <a:effectLst/>
                          <a:latin typeface="Open Sans" pitchFamily="2" charset="0"/>
                          <a:ea typeface="Open Sans" pitchFamily="2" charset="0"/>
                          <a:cs typeface="Open Sans" pitchFamily="2" charset="0"/>
                        </a:rPr>
                        <a:t>Досрочная выплата с потерей дохода</a:t>
                      </a:r>
                    </a:p>
                  </a:txBody>
                  <a:tcPr marL="45216" marR="3600" marT="8695" marB="0" anchor="ctr">
                    <a:lnR w="12700" cmpd="sng">
                      <a:noFill/>
                    </a:lnR>
                    <a:lnB w="12700" cmpd="sng">
                      <a:noFill/>
                    </a:lnB>
                    <a:solidFill>
                      <a:schemeClr val="bg1"/>
                    </a:solidFill>
                  </a:tcPr>
                </a:tc>
                <a:extLst>
                  <a:ext uri="{0D108BD9-81ED-4DB2-BD59-A6C34878D82A}">
                    <a16:rowId xmlns:a16="http://schemas.microsoft.com/office/drawing/2014/main" val="4071301654"/>
                  </a:ext>
                </a:extLst>
              </a:tr>
            </a:tbl>
          </a:graphicData>
        </a:graphic>
      </p:graphicFrame>
      <p:sp>
        <p:nvSpPr>
          <p:cNvPr id="67" name="Прямоугольник: скругленные углы 66">
            <a:extLst>
              <a:ext uri="{FF2B5EF4-FFF2-40B4-BE49-F238E27FC236}">
                <a16:creationId xmlns:a16="http://schemas.microsoft.com/office/drawing/2014/main" id="{107036E0-FA30-45E6-BA00-AAE2E898B60F}"/>
              </a:ext>
            </a:extLst>
          </p:cNvPr>
          <p:cNvSpPr/>
          <p:nvPr/>
        </p:nvSpPr>
        <p:spPr>
          <a:xfrm>
            <a:off x="494269" y="1111711"/>
            <a:ext cx="11232293" cy="5260260"/>
          </a:xfrm>
          <a:prstGeom prst="roundRect">
            <a:avLst>
              <a:gd name="adj" fmla="val 3904"/>
            </a:avLst>
          </a:prstGeom>
          <a:no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1"/>
          <p:cNvSpPr txBox="1">
            <a:spLocks/>
          </p:cNvSpPr>
          <p:nvPr/>
        </p:nvSpPr>
        <p:spPr>
          <a:xfrm>
            <a:off x="130636" y="44077"/>
            <a:ext cx="9112413" cy="7288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kern="1200">
                <a:solidFill>
                  <a:srgbClr val="0070C0"/>
                </a:solidFill>
                <a:latin typeface="Segoe UI" panose="020B0502040204020203" pitchFamily="34" charset="0"/>
                <a:ea typeface="+mj-ea"/>
                <a:cs typeface="Segoe UI" panose="020B0502040204020203" pitchFamily="34" charset="0"/>
              </a:defRPr>
            </a:lvl1pPr>
          </a:lstStyle>
          <a:p>
            <a:endParaRPr lang="en-US" sz="2300" dirty="0">
              <a:solidFill>
                <a:schemeClr val="accent1">
                  <a:lumMod val="50000"/>
                </a:schemeClr>
              </a:solidFill>
              <a:latin typeface="Arial" panose="020B0604020202020204" pitchFamily="34" charset="0"/>
              <a:cs typeface="Arial" panose="020B0604020202020204" pitchFamily="34" charset="0"/>
            </a:endParaRPr>
          </a:p>
        </p:txBody>
      </p:sp>
      <p:sp>
        <p:nvSpPr>
          <p:cNvPr id="38" name="Заголовок 1"/>
          <p:cNvSpPr txBox="1">
            <a:spLocks/>
          </p:cNvSpPr>
          <p:nvPr/>
        </p:nvSpPr>
        <p:spPr>
          <a:xfrm>
            <a:off x="241607" y="73420"/>
            <a:ext cx="9112413" cy="7288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kern="1200">
                <a:solidFill>
                  <a:srgbClr val="0070C0"/>
                </a:solidFill>
                <a:latin typeface="Segoe UI" panose="020B0502040204020203" pitchFamily="34" charset="0"/>
                <a:ea typeface="+mj-ea"/>
                <a:cs typeface="Segoe UI" panose="020B0502040204020203" pitchFamily="34" charset="0"/>
              </a:defRPr>
            </a:lvl1pPr>
          </a:lstStyle>
          <a:p>
            <a:endParaRPr lang="en-US" sz="2300" dirty="0">
              <a:solidFill>
                <a:schemeClr val="accent1">
                  <a:lumMod val="50000"/>
                </a:schemeClr>
              </a:solidFill>
              <a:latin typeface="Arial" panose="020B0604020202020204" pitchFamily="34" charset="0"/>
              <a:cs typeface="Arial" panose="020B0604020202020204" pitchFamily="34" charset="0"/>
            </a:endParaRPr>
          </a:p>
        </p:txBody>
      </p:sp>
      <p:sp>
        <p:nvSpPr>
          <p:cNvPr id="2" name="Номер слайда 1">
            <a:extLst>
              <a:ext uri="{FF2B5EF4-FFF2-40B4-BE49-F238E27FC236}">
                <a16:creationId xmlns:a16="http://schemas.microsoft.com/office/drawing/2014/main" id="{E22D108C-4FA6-466F-BA5C-C177AA608A11}"/>
              </a:ext>
            </a:extLst>
          </p:cNvPr>
          <p:cNvSpPr>
            <a:spLocks noGrp="1"/>
          </p:cNvSpPr>
          <p:nvPr>
            <p:ph type="sldNum" sz="quarter" idx="12"/>
          </p:nvPr>
        </p:nvSpPr>
        <p:spPr/>
        <p:txBody>
          <a:bodyPr/>
          <a:lstStyle/>
          <a:p>
            <a:fld id="{015D788D-262A-4D78-A296-B985AB926F78}" type="slidenum">
              <a:rPr lang="ru-RU" smtClean="0"/>
              <a:pPr/>
              <a:t>4</a:t>
            </a:fld>
            <a:endParaRPr lang="ru-RU" dirty="0"/>
          </a:p>
        </p:txBody>
      </p:sp>
      <p:sp>
        <p:nvSpPr>
          <p:cNvPr id="12" name="Заголовок 1">
            <a:extLst>
              <a:ext uri="{FF2B5EF4-FFF2-40B4-BE49-F238E27FC236}">
                <a16:creationId xmlns:a16="http://schemas.microsoft.com/office/drawing/2014/main" id="{FBBB2923-A86B-4EBE-844A-B221A564E342}"/>
              </a:ext>
            </a:extLst>
          </p:cNvPr>
          <p:cNvSpPr txBox="1">
            <a:spLocks/>
          </p:cNvSpPr>
          <p:nvPr/>
        </p:nvSpPr>
        <p:spPr>
          <a:xfrm>
            <a:off x="364416" y="4245"/>
            <a:ext cx="99247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000"/>
              </a:lnSpc>
            </a:pPr>
            <a:r>
              <a:rPr lang="ru-RU" sz="2800" b="1" dirty="0">
                <a:solidFill>
                  <a:srgbClr val="0EB6B6"/>
                </a:solidFill>
                <a:latin typeface="Golos Text" panose="020B0503020202020204" pitchFamily="34" charset="-52"/>
                <a:ea typeface="Open Sans Medium" pitchFamily="2" charset="0"/>
                <a:cs typeface="Golos Text" panose="020B0503020202020204" pitchFamily="34" charset="-52"/>
              </a:rPr>
              <a:t>Сохранность средств клиентов в разных финансовых организациях</a:t>
            </a:r>
          </a:p>
        </p:txBody>
      </p:sp>
    </p:spTree>
    <p:extLst>
      <p:ext uri="{BB962C8B-B14F-4D97-AF65-F5344CB8AC3E}">
        <p14:creationId xmlns:p14="http://schemas.microsoft.com/office/powerpoint/2010/main" val="891692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скругленные углы 15">
            <a:extLst>
              <a:ext uri="{FF2B5EF4-FFF2-40B4-BE49-F238E27FC236}">
                <a16:creationId xmlns:a16="http://schemas.microsoft.com/office/drawing/2014/main" id="{B2979AF9-D965-4035-B426-5D9851E666F3}"/>
              </a:ext>
            </a:extLst>
          </p:cNvPr>
          <p:cNvSpPr/>
          <p:nvPr/>
        </p:nvSpPr>
        <p:spPr>
          <a:xfrm>
            <a:off x="9101516" y="982290"/>
            <a:ext cx="2717110" cy="3694700"/>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Левая фигурная скобка 16">
            <a:extLst>
              <a:ext uri="{FF2B5EF4-FFF2-40B4-BE49-F238E27FC236}">
                <a16:creationId xmlns:a16="http://schemas.microsoft.com/office/drawing/2014/main" id="{65955DEF-31AC-4092-9B2B-F862F98B12B9}"/>
              </a:ext>
            </a:extLst>
          </p:cNvPr>
          <p:cNvSpPr/>
          <p:nvPr/>
        </p:nvSpPr>
        <p:spPr>
          <a:xfrm rot="16200000">
            <a:off x="10165834" y="3318434"/>
            <a:ext cx="588476" cy="2717112"/>
          </a:xfrm>
          <a:prstGeom prst="leftBrace">
            <a:avLst>
              <a:gd name="adj1" fmla="val 45256"/>
              <a:gd name="adj2" fmla="val 50000"/>
            </a:avLst>
          </a:prstGeom>
          <a:solidFill>
            <a:srgbClr val="027E73"/>
          </a:solidFill>
          <a:ln w="19050">
            <a:solidFill>
              <a:srgbClr val="0F17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 name="Прямоугольник: скругленные углы 9">
            <a:extLst>
              <a:ext uri="{FF2B5EF4-FFF2-40B4-BE49-F238E27FC236}">
                <a16:creationId xmlns:a16="http://schemas.microsoft.com/office/drawing/2014/main" id="{52FD264D-D2A9-4D6D-A074-0DE9A0A40ED7}"/>
              </a:ext>
            </a:extLst>
          </p:cNvPr>
          <p:cNvSpPr/>
          <p:nvPr/>
        </p:nvSpPr>
        <p:spPr>
          <a:xfrm>
            <a:off x="364417" y="982290"/>
            <a:ext cx="2717110" cy="3694700"/>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Левая фигурная скобка 13">
            <a:extLst>
              <a:ext uri="{FF2B5EF4-FFF2-40B4-BE49-F238E27FC236}">
                <a16:creationId xmlns:a16="http://schemas.microsoft.com/office/drawing/2014/main" id="{24C38AF5-4EE2-4347-B517-00A591C0D898}"/>
              </a:ext>
            </a:extLst>
          </p:cNvPr>
          <p:cNvSpPr/>
          <p:nvPr/>
        </p:nvSpPr>
        <p:spPr>
          <a:xfrm rot="16200000">
            <a:off x="1428735" y="3318434"/>
            <a:ext cx="588476" cy="2717112"/>
          </a:xfrm>
          <a:prstGeom prst="leftBrace">
            <a:avLst>
              <a:gd name="adj1" fmla="val 45256"/>
              <a:gd name="adj2" fmla="val 50000"/>
            </a:avLst>
          </a:prstGeom>
          <a:solidFill>
            <a:srgbClr val="027E73"/>
          </a:solidFill>
          <a:ln w="19050">
            <a:solidFill>
              <a:srgbClr val="0F17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8" name="Прямоугольник: скругленные углы 17">
            <a:extLst>
              <a:ext uri="{FF2B5EF4-FFF2-40B4-BE49-F238E27FC236}">
                <a16:creationId xmlns:a16="http://schemas.microsoft.com/office/drawing/2014/main" id="{131740B6-0222-40A4-9474-7749AE210FC9}"/>
              </a:ext>
            </a:extLst>
          </p:cNvPr>
          <p:cNvSpPr/>
          <p:nvPr/>
        </p:nvSpPr>
        <p:spPr>
          <a:xfrm>
            <a:off x="6189149" y="982290"/>
            <a:ext cx="2717110" cy="3694700"/>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Левая фигурная скобка 18">
            <a:extLst>
              <a:ext uri="{FF2B5EF4-FFF2-40B4-BE49-F238E27FC236}">
                <a16:creationId xmlns:a16="http://schemas.microsoft.com/office/drawing/2014/main" id="{13380270-4D24-4B02-89DF-C777D68198AA}"/>
              </a:ext>
            </a:extLst>
          </p:cNvPr>
          <p:cNvSpPr/>
          <p:nvPr/>
        </p:nvSpPr>
        <p:spPr>
          <a:xfrm rot="16200000">
            <a:off x="7253467" y="3318434"/>
            <a:ext cx="588476" cy="2717112"/>
          </a:xfrm>
          <a:prstGeom prst="leftBrace">
            <a:avLst>
              <a:gd name="adj1" fmla="val 45256"/>
              <a:gd name="adj2" fmla="val 50000"/>
            </a:avLst>
          </a:prstGeom>
          <a:solidFill>
            <a:srgbClr val="027E73"/>
          </a:solidFill>
          <a:ln w="19050">
            <a:solidFill>
              <a:srgbClr val="0F17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 name="Прямоугольник: скругленные углы 19">
            <a:extLst>
              <a:ext uri="{FF2B5EF4-FFF2-40B4-BE49-F238E27FC236}">
                <a16:creationId xmlns:a16="http://schemas.microsoft.com/office/drawing/2014/main" id="{B21CF802-B29C-4EFB-AFF7-9D281F9A07D9}"/>
              </a:ext>
            </a:extLst>
          </p:cNvPr>
          <p:cNvSpPr/>
          <p:nvPr/>
        </p:nvSpPr>
        <p:spPr>
          <a:xfrm>
            <a:off x="3276783" y="982290"/>
            <a:ext cx="2717110" cy="3694700"/>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Левая фигурная скобка 20">
            <a:extLst>
              <a:ext uri="{FF2B5EF4-FFF2-40B4-BE49-F238E27FC236}">
                <a16:creationId xmlns:a16="http://schemas.microsoft.com/office/drawing/2014/main" id="{CFF01B40-E582-4D26-8079-7622BA8AF7F3}"/>
              </a:ext>
            </a:extLst>
          </p:cNvPr>
          <p:cNvSpPr/>
          <p:nvPr/>
        </p:nvSpPr>
        <p:spPr>
          <a:xfrm rot="16200000">
            <a:off x="4341101" y="3318434"/>
            <a:ext cx="588476" cy="2717112"/>
          </a:xfrm>
          <a:prstGeom prst="leftBrace">
            <a:avLst>
              <a:gd name="adj1" fmla="val 45256"/>
              <a:gd name="adj2" fmla="val 50000"/>
            </a:avLst>
          </a:prstGeom>
          <a:solidFill>
            <a:srgbClr val="027E73"/>
          </a:solidFill>
          <a:ln w="19050">
            <a:solidFill>
              <a:srgbClr val="0F17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0A5A3103-DD7B-4A77-8F16-E1DC06128507}"/>
              </a:ext>
            </a:extLst>
          </p:cNvPr>
          <p:cNvSpPr txBox="1">
            <a:spLocks/>
          </p:cNvSpPr>
          <p:nvPr/>
        </p:nvSpPr>
        <p:spPr>
          <a:xfrm>
            <a:off x="364417" y="-1281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solidFill>
                  <a:srgbClr val="0EB6B6"/>
                </a:solidFill>
                <a:latin typeface="Golos Text" panose="020B0503020202020204" pitchFamily="34" charset="-52"/>
                <a:cs typeface="Golos Text" panose="020B0503020202020204" pitchFamily="34" charset="-52"/>
              </a:rPr>
              <a:t>4</a:t>
            </a:r>
            <a:r>
              <a:rPr lang="ru-RU" sz="2800" b="1" dirty="0">
                <a:solidFill>
                  <a:srgbClr val="0EB6B6"/>
                </a:solidFill>
                <a:latin typeface="Golos Text" panose="020B0503020202020204" pitchFamily="34" charset="-52"/>
                <a:cs typeface="Golos Text" panose="020B0503020202020204" pitchFamily="34" charset="-52"/>
              </a:rPr>
              <a:t> шага для вступления в ПДС </a:t>
            </a:r>
          </a:p>
        </p:txBody>
      </p:sp>
      <p:sp>
        <p:nvSpPr>
          <p:cNvPr id="30" name="Заголовок 1">
            <a:extLst>
              <a:ext uri="{FF2B5EF4-FFF2-40B4-BE49-F238E27FC236}">
                <a16:creationId xmlns:a16="http://schemas.microsoft.com/office/drawing/2014/main" id="{8A7901CE-4F62-4DE4-A327-3132CAA48DF5}"/>
              </a:ext>
            </a:extLst>
          </p:cNvPr>
          <p:cNvSpPr txBox="1">
            <a:spLocks/>
          </p:cNvSpPr>
          <p:nvPr/>
        </p:nvSpPr>
        <p:spPr>
          <a:xfrm>
            <a:off x="1280587" y="4915774"/>
            <a:ext cx="779672" cy="9804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rgbClr val="027E73"/>
                </a:solidFill>
                <a:latin typeface="Golos Text" panose="020B0503020202020204" pitchFamily="34" charset="-52"/>
                <a:ea typeface="Open Sans" pitchFamily="2" charset="0"/>
                <a:cs typeface="Golos Text" panose="020B0503020202020204" pitchFamily="34" charset="-52"/>
              </a:rPr>
              <a:t>01</a:t>
            </a:r>
          </a:p>
        </p:txBody>
      </p:sp>
      <p:sp>
        <p:nvSpPr>
          <p:cNvPr id="35" name="Заголовок 1">
            <a:extLst>
              <a:ext uri="{FF2B5EF4-FFF2-40B4-BE49-F238E27FC236}">
                <a16:creationId xmlns:a16="http://schemas.microsoft.com/office/drawing/2014/main" id="{58D986A9-9481-463A-A2FF-6FDE13A25098}"/>
              </a:ext>
            </a:extLst>
          </p:cNvPr>
          <p:cNvSpPr txBox="1">
            <a:spLocks/>
          </p:cNvSpPr>
          <p:nvPr/>
        </p:nvSpPr>
        <p:spPr>
          <a:xfrm>
            <a:off x="4192953" y="4915774"/>
            <a:ext cx="779672" cy="9804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rgbClr val="027E73"/>
                </a:solidFill>
                <a:latin typeface="Golos Text" panose="020B0503020202020204" pitchFamily="34" charset="-52"/>
                <a:ea typeface="Open Sans" pitchFamily="2" charset="0"/>
                <a:cs typeface="Golos Text" panose="020B0503020202020204" pitchFamily="34" charset="-52"/>
              </a:rPr>
              <a:t>02</a:t>
            </a:r>
          </a:p>
        </p:txBody>
      </p:sp>
      <p:sp>
        <p:nvSpPr>
          <p:cNvPr id="36" name="Заголовок 1">
            <a:extLst>
              <a:ext uri="{FF2B5EF4-FFF2-40B4-BE49-F238E27FC236}">
                <a16:creationId xmlns:a16="http://schemas.microsoft.com/office/drawing/2014/main" id="{733F3D1C-5ACC-4895-BFB4-57CDF31982B2}"/>
              </a:ext>
            </a:extLst>
          </p:cNvPr>
          <p:cNvSpPr txBox="1">
            <a:spLocks/>
          </p:cNvSpPr>
          <p:nvPr/>
        </p:nvSpPr>
        <p:spPr>
          <a:xfrm>
            <a:off x="7105319" y="4915774"/>
            <a:ext cx="779672" cy="9804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rgbClr val="027E73"/>
                </a:solidFill>
                <a:latin typeface="Golos Text" panose="020B0503020202020204" pitchFamily="34" charset="-52"/>
                <a:ea typeface="Open Sans" pitchFamily="2" charset="0"/>
                <a:cs typeface="Golos Text" panose="020B0503020202020204" pitchFamily="34" charset="-52"/>
              </a:rPr>
              <a:t>03</a:t>
            </a:r>
          </a:p>
        </p:txBody>
      </p:sp>
      <p:sp>
        <p:nvSpPr>
          <p:cNvPr id="37" name="Заголовок 1">
            <a:extLst>
              <a:ext uri="{FF2B5EF4-FFF2-40B4-BE49-F238E27FC236}">
                <a16:creationId xmlns:a16="http://schemas.microsoft.com/office/drawing/2014/main" id="{6564A957-6C58-415F-9EA8-6C9C6C93E1E5}"/>
              </a:ext>
            </a:extLst>
          </p:cNvPr>
          <p:cNvSpPr txBox="1">
            <a:spLocks/>
          </p:cNvSpPr>
          <p:nvPr/>
        </p:nvSpPr>
        <p:spPr>
          <a:xfrm>
            <a:off x="10017686" y="4915774"/>
            <a:ext cx="779672" cy="9804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rgbClr val="027E73"/>
                </a:solidFill>
                <a:latin typeface="Golos Text" panose="020B0503020202020204" pitchFamily="34" charset="-52"/>
                <a:ea typeface="Open Sans" pitchFamily="2" charset="0"/>
                <a:cs typeface="Golos Text" panose="020B0503020202020204" pitchFamily="34" charset="-52"/>
              </a:rPr>
              <a:t>04</a:t>
            </a:r>
          </a:p>
        </p:txBody>
      </p:sp>
      <p:sp>
        <p:nvSpPr>
          <p:cNvPr id="38" name="Объект 2">
            <a:extLst>
              <a:ext uri="{FF2B5EF4-FFF2-40B4-BE49-F238E27FC236}">
                <a16:creationId xmlns:a16="http://schemas.microsoft.com/office/drawing/2014/main" id="{E60D3816-3764-474B-98E7-7369B0F57154}"/>
              </a:ext>
            </a:extLst>
          </p:cNvPr>
          <p:cNvSpPr txBox="1">
            <a:spLocks/>
          </p:cNvSpPr>
          <p:nvPr/>
        </p:nvSpPr>
        <p:spPr>
          <a:xfrm>
            <a:off x="502594" y="2885525"/>
            <a:ext cx="2631482" cy="1020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1800" dirty="0">
                <a:solidFill>
                  <a:schemeClr val="tx1">
                    <a:lumMod val="95000"/>
                    <a:lumOff val="5000"/>
                  </a:schemeClr>
                </a:solidFill>
                <a:latin typeface="Open Sans" pitchFamily="2" charset="0"/>
                <a:ea typeface="Open Sans" pitchFamily="2" charset="0"/>
                <a:cs typeface="Open Sans" pitchFamily="2" charset="0"/>
              </a:rPr>
              <a:t>Принять решение </a:t>
            </a:r>
            <a:br>
              <a:rPr lang="ru-RU" sz="1800" dirty="0">
                <a:solidFill>
                  <a:schemeClr val="tx1">
                    <a:lumMod val="95000"/>
                    <a:lumOff val="5000"/>
                  </a:schemeClr>
                </a:solidFill>
                <a:latin typeface="Open Sans" pitchFamily="2" charset="0"/>
                <a:ea typeface="Open Sans" pitchFamily="2" charset="0"/>
                <a:cs typeface="Open Sans" pitchFamily="2" charset="0"/>
              </a:rPr>
            </a:br>
            <a:r>
              <a:rPr lang="ru-RU" sz="1800" dirty="0">
                <a:solidFill>
                  <a:schemeClr val="tx1">
                    <a:lumMod val="95000"/>
                    <a:lumOff val="5000"/>
                  </a:schemeClr>
                </a:solidFill>
                <a:latin typeface="Open Sans" pitchFamily="2" charset="0"/>
                <a:ea typeface="Open Sans" pitchFamily="2" charset="0"/>
                <a:cs typeface="Open Sans" pitchFamily="2" charset="0"/>
              </a:rPr>
              <a:t>о подключении </a:t>
            </a:r>
            <a:br>
              <a:rPr lang="ru-RU" sz="1800" dirty="0">
                <a:solidFill>
                  <a:schemeClr val="tx1">
                    <a:lumMod val="95000"/>
                    <a:lumOff val="5000"/>
                  </a:schemeClr>
                </a:solidFill>
                <a:latin typeface="Open Sans" pitchFamily="2" charset="0"/>
                <a:ea typeface="Open Sans" pitchFamily="2" charset="0"/>
                <a:cs typeface="Open Sans" pitchFamily="2" charset="0"/>
              </a:rPr>
            </a:br>
            <a:r>
              <a:rPr lang="ru-RU" sz="1800" dirty="0">
                <a:solidFill>
                  <a:schemeClr val="tx1">
                    <a:lumMod val="95000"/>
                    <a:lumOff val="5000"/>
                  </a:schemeClr>
                </a:solidFill>
                <a:latin typeface="Open Sans" pitchFamily="2" charset="0"/>
                <a:ea typeface="Open Sans" pitchFamily="2" charset="0"/>
                <a:cs typeface="Open Sans" pitchFamily="2" charset="0"/>
              </a:rPr>
              <a:t>к ПДС </a:t>
            </a:r>
          </a:p>
        </p:txBody>
      </p:sp>
      <p:sp>
        <p:nvSpPr>
          <p:cNvPr id="39" name="Объект 2">
            <a:extLst>
              <a:ext uri="{FF2B5EF4-FFF2-40B4-BE49-F238E27FC236}">
                <a16:creationId xmlns:a16="http://schemas.microsoft.com/office/drawing/2014/main" id="{01387971-E006-40B0-AD0B-B80ED663A263}"/>
              </a:ext>
            </a:extLst>
          </p:cNvPr>
          <p:cNvSpPr txBox="1">
            <a:spLocks/>
          </p:cNvSpPr>
          <p:nvPr/>
        </p:nvSpPr>
        <p:spPr>
          <a:xfrm>
            <a:off x="9352269" y="3233043"/>
            <a:ext cx="2631482" cy="10209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1800" dirty="0">
                <a:solidFill>
                  <a:schemeClr val="tx1">
                    <a:lumMod val="95000"/>
                    <a:lumOff val="5000"/>
                  </a:schemeClr>
                </a:solidFill>
                <a:latin typeface="Open Sans" pitchFamily="2" charset="0"/>
                <a:ea typeface="Open Sans" pitchFamily="2" charset="0"/>
                <a:cs typeface="Open Sans" pitchFamily="2" charset="0"/>
              </a:rPr>
              <a:t>Вносить взносы </a:t>
            </a:r>
            <a:r>
              <a:rPr lang="en-US" sz="1800" dirty="0">
                <a:solidFill>
                  <a:schemeClr val="tx1">
                    <a:lumMod val="95000"/>
                    <a:lumOff val="5000"/>
                  </a:schemeClr>
                </a:solidFill>
                <a:latin typeface="Open Sans" pitchFamily="2" charset="0"/>
                <a:ea typeface="Open Sans" pitchFamily="2" charset="0"/>
                <a:cs typeface="Open Sans" pitchFamily="2" charset="0"/>
              </a:rPr>
              <a:t/>
            </a:r>
            <a:br>
              <a:rPr lang="en-US" sz="1800" dirty="0">
                <a:solidFill>
                  <a:schemeClr val="tx1">
                    <a:lumMod val="95000"/>
                    <a:lumOff val="5000"/>
                  </a:schemeClr>
                </a:solidFill>
                <a:latin typeface="Open Sans" pitchFamily="2" charset="0"/>
                <a:ea typeface="Open Sans" pitchFamily="2" charset="0"/>
                <a:cs typeface="Open Sans" pitchFamily="2" charset="0"/>
              </a:rPr>
            </a:br>
            <a:r>
              <a:rPr lang="ru-RU" sz="1800" dirty="0">
                <a:solidFill>
                  <a:schemeClr val="tx1">
                    <a:lumMod val="95000"/>
                    <a:lumOff val="5000"/>
                  </a:schemeClr>
                </a:solidFill>
                <a:latin typeface="Open Sans" pitchFamily="2" charset="0"/>
                <a:ea typeface="Open Sans" pitchFamily="2" charset="0"/>
                <a:cs typeface="Open Sans" pitchFamily="2" charset="0"/>
              </a:rPr>
              <a:t>в любом размере </a:t>
            </a:r>
            <a:r>
              <a:rPr lang="en-US" sz="1800" dirty="0">
                <a:solidFill>
                  <a:schemeClr val="tx1">
                    <a:lumMod val="95000"/>
                    <a:lumOff val="5000"/>
                  </a:schemeClr>
                </a:solidFill>
                <a:latin typeface="Open Sans" pitchFamily="2" charset="0"/>
                <a:ea typeface="Open Sans" pitchFamily="2" charset="0"/>
                <a:cs typeface="Open Sans" pitchFamily="2" charset="0"/>
              </a:rPr>
              <a:t/>
            </a:r>
            <a:br>
              <a:rPr lang="en-US" sz="1800" dirty="0">
                <a:solidFill>
                  <a:schemeClr val="tx1">
                    <a:lumMod val="95000"/>
                    <a:lumOff val="5000"/>
                  </a:schemeClr>
                </a:solidFill>
                <a:latin typeface="Open Sans" pitchFamily="2" charset="0"/>
                <a:ea typeface="Open Sans" pitchFamily="2" charset="0"/>
                <a:cs typeface="Open Sans" pitchFamily="2" charset="0"/>
              </a:rPr>
            </a:br>
            <a:r>
              <a:rPr lang="ru-RU" sz="1800" dirty="0">
                <a:solidFill>
                  <a:schemeClr val="tx1">
                    <a:lumMod val="95000"/>
                    <a:lumOff val="5000"/>
                  </a:schemeClr>
                </a:solidFill>
                <a:latin typeface="Open Sans" pitchFamily="2" charset="0"/>
                <a:ea typeface="Open Sans" pitchFamily="2" charset="0"/>
                <a:cs typeface="Open Sans" pitchFamily="2" charset="0"/>
              </a:rPr>
              <a:t>и с любой периодичностью </a:t>
            </a:r>
          </a:p>
        </p:txBody>
      </p:sp>
      <p:sp>
        <p:nvSpPr>
          <p:cNvPr id="40" name="Объект 2">
            <a:extLst>
              <a:ext uri="{FF2B5EF4-FFF2-40B4-BE49-F238E27FC236}">
                <a16:creationId xmlns:a16="http://schemas.microsoft.com/office/drawing/2014/main" id="{40F0657D-BB09-45FA-99AB-BBDEDCBFAE16}"/>
              </a:ext>
            </a:extLst>
          </p:cNvPr>
          <p:cNvSpPr txBox="1">
            <a:spLocks/>
          </p:cNvSpPr>
          <p:nvPr/>
        </p:nvSpPr>
        <p:spPr>
          <a:xfrm>
            <a:off x="6327328" y="2885525"/>
            <a:ext cx="2631482" cy="1508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1800" dirty="0">
                <a:solidFill>
                  <a:schemeClr val="tx1">
                    <a:lumMod val="95000"/>
                    <a:lumOff val="5000"/>
                  </a:schemeClr>
                </a:solidFill>
                <a:latin typeface="Open Sans" pitchFamily="2" charset="0"/>
                <a:ea typeface="Open Sans" pitchFamily="2" charset="0"/>
                <a:cs typeface="Open Sans" pitchFamily="2" charset="0"/>
              </a:rPr>
              <a:t>Заключить договор </a:t>
            </a:r>
            <a:br>
              <a:rPr lang="ru-RU" sz="1800" dirty="0">
                <a:solidFill>
                  <a:schemeClr val="tx1">
                    <a:lumMod val="95000"/>
                    <a:lumOff val="5000"/>
                  </a:schemeClr>
                </a:solidFill>
                <a:latin typeface="Open Sans" pitchFamily="2" charset="0"/>
                <a:ea typeface="Open Sans" pitchFamily="2" charset="0"/>
                <a:cs typeface="Open Sans" pitchFamily="2" charset="0"/>
              </a:rPr>
            </a:br>
            <a:r>
              <a:rPr lang="ru-RU" sz="1800" dirty="0">
                <a:solidFill>
                  <a:schemeClr val="tx1">
                    <a:lumMod val="95000"/>
                    <a:lumOff val="5000"/>
                  </a:schemeClr>
                </a:solidFill>
                <a:latin typeface="Open Sans" pitchFamily="2" charset="0"/>
                <a:ea typeface="Open Sans" pitchFamily="2" charset="0"/>
                <a:cs typeface="Open Sans" pitchFamily="2" charset="0"/>
              </a:rPr>
              <a:t>с выбранным НПФ</a:t>
            </a:r>
          </a:p>
        </p:txBody>
      </p:sp>
      <p:sp>
        <p:nvSpPr>
          <p:cNvPr id="41" name="Объект 2">
            <a:extLst>
              <a:ext uri="{FF2B5EF4-FFF2-40B4-BE49-F238E27FC236}">
                <a16:creationId xmlns:a16="http://schemas.microsoft.com/office/drawing/2014/main" id="{A268452F-2AFE-4C02-A507-6314D27433BA}"/>
              </a:ext>
            </a:extLst>
          </p:cNvPr>
          <p:cNvSpPr txBox="1">
            <a:spLocks/>
          </p:cNvSpPr>
          <p:nvPr/>
        </p:nvSpPr>
        <p:spPr>
          <a:xfrm>
            <a:off x="3754509" y="3178410"/>
            <a:ext cx="2631482" cy="391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1800" dirty="0">
                <a:solidFill>
                  <a:schemeClr val="tx1">
                    <a:lumMod val="95000"/>
                    <a:lumOff val="5000"/>
                  </a:schemeClr>
                </a:solidFill>
                <a:latin typeface="Open Sans" pitchFamily="2" charset="0"/>
                <a:ea typeface="Open Sans" pitchFamily="2" charset="0"/>
                <a:cs typeface="Open Sans" pitchFamily="2" charset="0"/>
              </a:rPr>
              <a:t>Выбрать НПФ</a:t>
            </a:r>
          </a:p>
        </p:txBody>
      </p:sp>
      <p:grpSp>
        <p:nvGrpSpPr>
          <p:cNvPr id="44" name="Google Shape;693;p33">
            <a:extLst>
              <a:ext uri="{FF2B5EF4-FFF2-40B4-BE49-F238E27FC236}">
                <a16:creationId xmlns:a16="http://schemas.microsoft.com/office/drawing/2014/main" id="{82F60B8D-1C45-4104-85B0-59BC07D57839}"/>
              </a:ext>
            </a:extLst>
          </p:cNvPr>
          <p:cNvGrpSpPr/>
          <p:nvPr/>
        </p:nvGrpSpPr>
        <p:grpSpPr>
          <a:xfrm>
            <a:off x="1266034" y="1782191"/>
            <a:ext cx="1033926" cy="985454"/>
            <a:chOff x="6870193" y="2295620"/>
            <a:chExt cx="360356" cy="343462"/>
          </a:xfrm>
          <a:solidFill>
            <a:srgbClr val="0EB6B6"/>
          </a:solidFill>
        </p:grpSpPr>
        <p:sp>
          <p:nvSpPr>
            <p:cNvPr id="45" name="Google Shape;694;p33">
              <a:extLst>
                <a:ext uri="{FF2B5EF4-FFF2-40B4-BE49-F238E27FC236}">
                  <a16:creationId xmlns:a16="http://schemas.microsoft.com/office/drawing/2014/main" id="{59B1FD5A-DCC4-4E17-95F5-65E23056CB56}"/>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95;p33">
              <a:extLst>
                <a:ext uri="{FF2B5EF4-FFF2-40B4-BE49-F238E27FC236}">
                  <a16:creationId xmlns:a16="http://schemas.microsoft.com/office/drawing/2014/main" id="{008FE5D4-B687-4715-B743-D53ADEE4BF89}"/>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887;p33">
            <a:extLst>
              <a:ext uri="{FF2B5EF4-FFF2-40B4-BE49-F238E27FC236}">
                <a16:creationId xmlns:a16="http://schemas.microsoft.com/office/drawing/2014/main" id="{DED18D89-A024-495E-9EEF-C39B6B7BD4E4}"/>
              </a:ext>
            </a:extLst>
          </p:cNvPr>
          <p:cNvGrpSpPr/>
          <p:nvPr/>
        </p:nvGrpSpPr>
        <p:grpSpPr>
          <a:xfrm>
            <a:off x="4131297" y="1946537"/>
            <a:ext cx="1128131" cy="841297"/>
            <a:chOff x="5216456" y="3725484"/>
            <a:chExt cx="356196" cy="265631"/>
          </a:xfrm>
          <a:solidFill>
            <a:srgbClr val="0EB6B6"/>
          </a:solidFill>
        </p:grpSpPr>
        <p:sp>
          <p:nvSpPr>
            <p:cNvPr id="48" name="Google Shape;888;p33">
              <a:extLst>
                <a:ext uri="{FF2B5EF4-FFF2-40B4-BE49-F238E27FC236}">
                  <a16:creationId xmlns:a16="http://schemas.microsoft.com/office/drawing/2014/main" id="{39B5ACEF-A3A0-4ADE-BEB0-0F458F6D701C}"/>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89;p33">
              <a:extLst>
                <a:ext uri="{FF2B5EF4-FFF2-40B4-BE49-F238E27FC236}">
                  <a16:creationId xmlns:a16="http://schemas.microsoft.com/office/drawing/2014/main" id="{E6615AFD-9C9D-44C9-BDBB-BF2A8D014533}"/>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2911;p36">
            <a:extLst>
              <a:ext uri="{FF2B5EF4-FFF2-40B4-BE49-F238E27FC236}">
                <a16:creationId xmlns:a16="http://schemas.microsoft.com/office/drawing/2014/main" id="{01599B20-A71E-4DE5-87DB-0489C0DCDD28}"/>
              </a:ext>
            </a:extLst>
          </p:cNvPr>
          <p:cNvGrpSpPr/>
          <p:nvPr/>
        </p:nvGrpSpPr>
        <p:grpSpPr>
          <a:xfrm>
            <a:off x="7023484" y="1452561"/>
            <a:ext cx="943342" cy="1018213"/>
            <a:chOff x="2662884" y="1513044"/>
            <a:chExt cx="322914" cy="348543"/>
          </a:xfrm>
          <a:solidFill>
            <a:srgbClr val="0EB6B6"/>
          </a:solidFill>
        </p:grpSpPr>
        <p:sp>
          <p:nvSpPr>
            <p:cNvPr id="51" name="Google Shape;2912;p36">
              <a:extLst>
                <a:ext uri="{FF2B5EF4-FFF2-40B4-BE49-F238E27FC236}">
                  <a16:creationId xmlns:a16="http://schemas.microsoft.com/office/drawing/2014/main" id="{5A9C1B3C-1C7D-45E3-A161-B59801C7E773}"/>
                </a:ext>
              </a:extLst>
            </p:cNvPr>
            <p:cNvSpPr/>
            <p:nvPr/>
          </p:nvSpPr>
          <p:spPr>
            <a:xfrm>
              <a:off x="2662884" y="1513044"/>
              <a:ext cx="260663" cy="348543"/>
            </a:xfrm>
            <a:custGeom>
              <a:avLst/>
              <a:gdLst/>
              <a:ahLst/>
              <a:cxnLst/>
              <a:rect l="l" t="t" r="r" b="b"/>
              <a:pathLst>
                <a:path w="8228" h="11002" extrusionOk="0">
                  <a:moveTo>
                    <a:pt x="5692" y="0"/>
                  </a:moveTo>
                  <a:cubicBezTo>
                    <a:pt x="5597" y="0"/>
                    <a:pt x="5525" y="72"/>
                    <a:pt x="5525" y="167"/>
                  </a:cubicBezTo>
                  <a:cubicBezTo>
                    <a:pt x="5525" y="250"/>
                    <a:pt x="5597" y="322"/>
                    <a:pt x="5692" y="322"/>
                  </a:cubicBezTo>
                  <a:lnTo>
                    <a:pt x="7907" y="322"/>
                  </a:lnTo>
                  <a:lnTo>
                    <a:pt x="7907" y="10668"/>
                  </a:lnTo>
                  <a:lnTo>
                    <a:pt x="334" y="10668"/>
                  </a:lnTo>
                  <a:lnTo>
                    <a:pt x="334" y="9406"/>
                  </a:lnTo>
                  <a:cubicBezTo>
                    <a:pt x="334" y="9311"/>
                    <a:pt x="251" y="9240"/>
                    <a:pt x="167" y="9240"/>
                  </a:cubicBezTo>
                  <a:cubicBezTo>
                    <a:pt x="72" y="9240"/>
                    <a:pt x="1" y="9311"/>
                    <a:pt x="1" y="9406"/>
                  </a:cubicBezTo>
                  <a:lnTo>
                    <a:pt x="1" y="10835"/>
                  </a:lnTo>
                  <a:cubicBezTo>
                    <a:pt x="1" y="10918"/>
                    <a:pt x="72" y="11002"/>
                    <a:pt x="167" y="11002"/>
                  </a:cubicBezTo>
                  <a:lnTo>
                    <a:pt x="8049" y="11002"/>
                  </a:lnTo>
                  <a:cubicBezTo>
                    <a:pt x="8145" y="11002"/>
                    <a:pt x="8216" y="10918"/>
                    <a:pt x="8216" y="10835"/>
                  </a:cubicBezTo>
                  <a:lnTo>
                    <a:pt x="8216" y="179"/>
                  </a:lnTo>
                  <a:cubicBezTo>
                    <a:pt x="8228" y="60"/>
                    <a:pt x="8157" y="0"/>
                    <a:pt x="80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13;p36">
              <a:extLst>
                <a:ext uri="{FF2B5EF4-FFF2-40B4-BE49-F238E27FC236}">
                  <a16:creationId xmlns:a16="http://schemas.microsoft.com/office/drawing/2014/main" id="{F382DE5B-077F-4420-B329-7E69CFC564EA}"/>
                </a:ext>
              </a:extLst>
            </p:cNvPr>
            <p:cNvSpPr/>
            <p:nvPr/>
          </p:nvSpPr>
          <p:spPr>
            <a:xfrm>
              <a:off x="2663264" y="1513044"/>
              <a:ext cx="165243" cy="282554"/>
            </a:xfrm>
            <a:custGeom>
              <a:avLst/>
              <a:gdLst/>
              <a:ahLst/>
              <a:cxnLst/>
              <a:rect l="l" t="t" r="r" b="b"/>
              <a:pathLst>
                <a:path w="5216" h="8919" extrusionOk="0">
                  <a:moveTo>
                    <a:pt x="2358" y="548"/>
                  </a:moveTo>
                  <a:lnTo>
                    <a:pt x="2358" y="2346"/>
                  </a:lnTo>
                  <a:lnTo>
                    <a:pt x="560" y="2346"/>
                  </a:lnTo>
                  <a:lnTo>
                    <a:pt x="2358" y="548"/>
                  </a:lnTo>
                  <a:close/>
                  <a:moveTo>
                    <a:pt x="2537" y="0"/>
                  </a:moveTo>
                  <a:cubicBezTo>
                    <a:pt x="2418" y="0"/>
                    <a:pt x="2299" y="167"/>
                    <a:pt x="2227" y="238"/>
                  </a:cubicBezTo>
                  <a:lnTo>
                    <a:pt x="108" y="2346"/>
                  </a:lnTo>
                  <a:cubicBezTo>
                    <a:pt x="60" y="2393"/>
                    <a:pt x="1" y="2441"/>
                    <a:pt x="1" y="2513"/>
                  </a:cubicBezTo>
                  <a:lnTo>
                    <a:pt x="1" y="8751"/>
                  </a:lnTo>
                  <a:cubicBezTo>
                    <a:pt x="1" y="8835"/>
                    <a:pt x="72" y="8918"/>
                    <a:pt x="167" y="8918"/>
                  </a:cubicBezTo>
                  <a:cubicBezTo>
                    <a:pt x="263" y="8918"/>
                    <a:pt x="334" y="8835"/>
                    <a:pt x="334" y="8751"/>
                  </a:cubicBezTo>
                  <a:lnTo>
                    <a:pt x="334" y="2667"/>
                  </a:lnTo>
                  <a:lnTo>
                    <a:pt x="2525" y="2667"/>
                  </a:lnTo>
                  <a:cubicBezTo>
                    <a:pt x="2608" y="2667"/>
                    <a:pt x="2680" y="2584"/>
                    <a:pt x="2680" y="2501"/>
                  </a:cubicBezTo>
                  <a:lnTo>
                    <a:pt x="2680" y="310"/>
                  </a:lnTo>
                  <a:lnTo>
                    <a:pt x="5049" y="310"/>
                  </a:lnTo>
                  <a:cubicBezTo>
                    <a:pt x="5144" y="310"/>
                    <a:pt x="5216" y="238"/>
                    <a:pt x="5216" y="143"/>
                  </a:cubicBezTo>
                  <a:cubicBezTo>
                    <a:pt x="5216" y="60"/>
                    <a:pt x="5132" y="0"/>
                    <a:pt x="5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14;p36">
              <a:extLst>
                <a:ext uri="{FF2B5EF4-FFF2-40B4-BE49-F238E27FC236}">
                  <a16:creationId xmlns:a16="http://schemas.microsoft.com/office/drawing/2014/main" id="{2E9EE82B-772F-451E-AD0C-69C59E4EE773}"/>
                </a:ext>
              </a:extLst>
            </p:cNvPr>
            <p:cNvSpPr/>
            <p:nvPr/>
          </p:nvSpPr>
          <p:spPr>
            <a:xfrm>
              <a:off x="2717596" y="1747634"/>
              <a:ext cx="152412" cy="10613"/>
            </a:xfrm>
            <a:custGeom>
              <a:avLst/>
              <a:gdLst/>
              <a:ahLst/>
              <a:cxnLst/>
              <a:rect l="l" t="t" r="r" b="b"/>
              <a:pathLst>
                <a:path w="4811" h="335" extrusionOk="0">
                  <a:moveTo>
                    <a:pt x="167" y="1"/>
                  </a:moveTo>
                  <a:cubicBezTo>
                    <a:pt x="72" y="1"/>
                    <a:pt x="0" y="84"/>
                    <a:pt x="0" y="168"/>
                  </a:cubicBezTo>
                  <a:cubicBezTo>
                    <a:pt x="0" y="263"/>
                    <a:pt x="72" y="334"/>
                    <a:pt x="167" y="334"/>
                  </a:cubicBezTo>
                  <a:lnTo>
                    <a:pt x="4644" y="334"/>
                  </a:lnTo>
                  <a:cubicBezTo>
                    <a:pt x="4739" y="334"/>
                    <a:pt x="4810" y="263"/>
                    <a:pt x="4810" y="168"/>
                  </a:cubicBezTo>
                  <a:cubicBezTo>
                    <a:pt x="4798" y="84"/>
                    <a:pt x="4739"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15;p36">
              <a:extLst>
                <a:ext uri="{FF2B5EF4-FFF2-40B4-BE49-F238E27FC236}">
                  <a16:creationId xmlns:a16="http://schemas.microsoft.com/office/drawing/2014/main" id="{0AAD78D6-7A04-4F07-A211-2F5E3B3712A3}"/>
                </a:ext>
              </a:extLst>
            </p:cNvPr>
            <p:cNvSpPr/>
            <p:nvPr/>
          </p:nvSpPr>
          <p:spPr>
            <a:xfrm>
              <a:off x="2788876" y="1809886"/>
              <a:ext cx="81132" cy="10581"/>
            </a:xfrm>
            <a:custGeom>
              <a:avLst/>
              <a:gdLst/>
              <a:ahLst/>
              <a:cxnLst/>
              <a:rect l="l" t="t" r="r" b="b"/>
              <a:pathLst>
                <a:path w="2561" h="334" extrusionOk="0">
                  <a:moveTo>
                    <a:pt x="167" y="1"/>
                  </a:moveTo>
                  <a:cubicBezTo>
                    <a:pt x="72" y="1"/>
                    <a:pt x="0" y="84"/>
                    <a:pt x="0" y="167"/>
                  </a:cubicBezTo>
                  <a:cubicBezTo>
                    <a:pt x="0" y="262"/>
                    <a:pt x="72" y="334"/>
                    <a:pt x="167" y="334"/>
                  </a:cubicBezTo>
                  <a:lnTo>
                    <a:pt x="2394" y="334"/>
                  </a:lnTo>
                  <a:cubicBezTo>
                    <a:pt x="2489" y="334"/>
                    <a:pt x="2560" y="262"/>
                    <a:pt x="2560" y="167"/>
                  </a:cubicBezTo>
                  <a:cubicBezTo>
                    <a:pt x="2560" y="84"/>
                    <a:pt x="2489" y="1"/>
                    <a:pt x="2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16;p36">
              <a:extLst>
                <a:ext uri="{FF2B5EF4-FFF2-40B4-BE49-F238E27FC236}">
                  <a16:creationId xmlns:a16="http://schemas.microsoft.com/office/drawing/2014/main" id="{A77F75E6-8155-4957-AB0A-A58335727E45}"/>
                </a:ext>
              </a:extLst>
            </p:cNvPr>
            <p:cNvSpPr/>
            <p:nvPr/>
          </p:nvSpPr>
          <p:spPr>
            <a:xfrm>
              <a:off x="2717596" y="1722385"/>
              <a:ext cx="152412" cy="10201"/>
            </a:xfrm>
            <a:custGeom>
              <a:avLst/>
              <a:gdLst/>
              <a:ahLst/>
              <a:cxnLst/>
              <a:rect l="l" t="t" r="r" b="b"/>
              <a:pathLst>
                <a:path w="4811" h="322" extrusionOk="0">
                  <a:moveTo>
                    <a:pt x="167" y="0"/>
                  </a:moveTo>
                  <a:cubicBezTo>
                    <a:pt x="72" y="0"/>
                    <a:pt x="0" y="72"/>
                    <a:pt x="0" y="167"/>
                  </a:cubicBezTo>
                  <a:cubicBezTo>
                    <a:pt x="0" y="250"/>
                    <a:pt x="72" y="322"/>
                    <a:pt x="167" y="322"/>
                  </a:cubicBezTo>
                  <a:lnTo>
                    <a:pt x="4644" y="322"/>
                  </a:lnTo>
                  <a:cubicBezTo>
                    <a:pt x="4739" y="322"/>
                    <a:pt x="4810" y="250"/>
                    <a:pt x="4810" y="167"/>
                  </a:cubicBezTo>
                  <a:cubicBezTo>
                    <a:pt x="4798" y="60"/>
                    <a:pt x="4739" y="0"/>
                    <a:pt x="4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17;p36">
              <a:extLst>
                <a:ext uri="{FF2B5EF4-FFF2-40B4-BE49-F238E27FC236}">
                  <a16:creationId xmlns:a16="http://schemas.microsoft.com/office/drawing/2014/main" id="{9DEE6AA7-7604-4179-AF25-24B6DA9A038D}"/>
                </a:ext>
              </a:extLst>
            </p:cNvPr>
            <p:cNvSpPr/>
            <p:nvPr/>
          </p:nvSpPr>
          <p:spPr>
            <a:xfrm>
              <a:off x="2717596" y="1696344"/>
              <a:ext cx="152412" cy="10613"/>
            </a:xfrm>
            <a:custGeom>
              <a:avLst/>
              <a:gdLst/>
              <a:ahLst/>
              <a:cxnLst/>
              <a:rect l="l" t="t" r="r" b="b"/>
              <a:pathLst>
                <a:path w="4811" h="335" extrusionOk="0">
                  <a:moveTo>
                    <a:pt x="167" y="1"/>
                  </a:moveTo>
                  <a:cubicBezTo>
                    <a:pt x="72" y="1"/>
                    <a:pt x="0" y="72"/>
                    <a:pt x="0" y="167"/>
                  </a:cubicBezTo>
                  <a:cubicBezTo>
                    <a:pt x="0" y="251"/>
                    <a:pt x="72" y="334"/>
                    <a:pt x="167" y="334"/>
                  </a:cubicBezTo>
                  <a:lnTo>
                    <a:pt x="4644" y="334"/>
                  </a:lnTo>
                  <a:cubicBezTo>
                    <a:pt x="4739" y="334"/>
                    <a:pt x="4810" y="251"/>
                    <a:pt x="4810" y="167"/>
                  </a:cubicBezTo>
                  <a:cubicBezTo>
                    <a:pt x="4798" y="72"/>
                    <a:pt x="4739"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18;p36">
              <a:extLst>
                <a:ext uri="{FF2B5EF4-FFF2-40B4-BE49-F238E27FC236}">
                  <a16:creationId xmlns:a16="http://schemas.microsoft.com/office/drawing/2014/main" id="{E2236E12-E52A-4CDB-918B-FE03BF0A774E}"/>
                </a:ext>
              </a:extLst>
            </p:cNvPr>
            <p:cNvSpPr/>
            <p:nvPr/>
          </p:nvSpPr>
          <p:spPr>
            <a:xfrm>
              <a:off x="2717596" y="1670335"/>
              <a:ext cx="152412" cy="10581"/>
            </a:xfrm>
            <a:custGeom>
              <a:avLst/>
              <a:gdLst/>
              <a:ahLst/>
              <a:cxnLst/>
              <a:rect l="l" t="t" r="r" b="b"/>
              <a:pathLst>
                <a:path w="4811" h="334" extrusionOk="0">
                  <a:moveTo>
                    <a:pt x="167" y="0"/>
                  </a:moveTo>
                  <a:cubicBezTo>
                    <a:pt x="72" y="0"/>
                    <a:pt x="0" y="84"/>
                    <a:pt x="0" y="167"/>
                  </a:cubicBezTo>
                  <a:cubicBezTo>
                    <a:pt x="0" y="262"/>
                    <a:pt x="72" y="334"/>
                    <a:pt x="167" y="334"/>
                  </a:cubicBezTo>
                  <a:lnTo>
                    <a:pt x="4644" y="334"/>
                  </a:lnTo>
                  <a:cubicBezTo>
                    <a:pt x="4739" y="334"/>
                    <a:pt x="4810" y="262"/>
                    <a:pt x="4810" y="167"/>
                  </a:cubicBezTo>
                  <a:cubicBezTo>
                    <a:pt x="4810" y="84"/>
                    <a:pt x="4739" y="0"/>
                    <a:pt x="4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20;p36">
              <a:extLst>
                <a:ext uri="{FF2B5EF4-FFF2-40B4-BE49-F238E27FC236}">
                  <a16:creationId xmlns:a16="http://schemas.microsoft.com/office/drawing/2014/main" id="{0D4257B0-4353-44DA-8068-AB8E45E2D6D9}"/>
                </a:ext>
              </a:extLst>
            </p:cNvPr>
            <p:cNvSpPr/>
            <p:nvPr/>
          </p:nvSpPr>
          <p:spPr>
            <a:xfrm>
              <a:off x="2881352" y="1540424"/>
              <a:ext cx="16220" cy="15872"/>
            </a:xfrm>
            <a:custGeom>
              <a:avLst/>
              <a:gdLst/>
              <a:ahLst/>
              <a:cxnLst/>
              <a:rect l="l" t="t" r="r" b="b"/>
              <a:pathLst>
                <a:path w="512" h="501" extrusionOk="0">
                  <a:moveTo>
                    <a:pt x="262" y="1"/>
                  </a:moveTo>
                  <a:cubicBezTo>
                    <a:pt x="131" y="1"/>
                    <a:pt x="0" y="120"/>
                    <a:pt x="0" y="251"/>
                  </a:cubicBezTo>
                  <a:cubicBezTo>
                    <a:pt x="0" y="382"/>
                    <a:pt x="119" y="501"/>
                    <a:pt x="262" y="501"/>
                  </a:cubicBezTo>
                  <a:cubicBezTo>
                    <a:pt x="393" y="501"/>
                    <a:pt x="512" y="382"/>
                    <a:pt x="512" y="251"/>
                  </a:cubicBezTo>
                  <a:cubicBezTo>
                    <a:pt x="512" y="120"/>
                    <a:pt x="393"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21;p36">
              <a:extLst>
                <a:ext uri="{FF2B5EF4-FFF2-40B4-BE49-F238E27FC236}">
                  <a16:creationId xmlns:a16="http://schemas.microsoft.com/office/drawing/2014/main" id="{4B7F5DDE-7B19-4AF4-990F-8E819DB35DD8}"/>
                </a:ext>
              </a:extLst>
            </p:cNvPr>
            <p:cNvSpPr/>
            <p:nvPr/>
          </p:nvSpPr>
          <p:spPr>
            <a:xfrm>
              <a:off x="2943537" y="1513044"/>
              <a:ext cx="42261" cy="347783"/>
            </a:xfrm>
            <a:custGeom>
              <a:avLst/>
              <a:gdLst/>
              <a:ahLst/>
              <a:cxnLst/>
              <a:rect l="l" t="t" r="r" b="b"/>
              <a:pathLst>
                <a:path w="1334" h="10978" extrusionOk="0">
                  <a:moveTo>
                    <a:pt x="667" y="310"/>
                  </a:moveTo>
                  <a:cubicBezTo>
                    <a:pt x="857" y="310"/>
                    <a:pt x="1012" y="477"/>
                    <a:pt x="1012" y="655"/>
                  </a:cubicBezTo>
                  <a:lnTo>
                    <a:pt x="1012" y="1477"/>
                  </a:lnTo>
                  <a:lnTo>
                    <a:pt x="321" y="1477"/>
                  </a:lnTo>
                  <a:lnTo>
                    <a:pt x="321" y="655"/>
                  </a:lnTo>
                  <a:cubicBezTo>
                    <a:pt x="321" y="465"/>
                    <a:pt x="488" y="310"/>
                    <a:pt x="667" y="310"/>
                  </a:cubicBezTo>
                  <a:close/>
                  <a:moveTo>
                    <a:pt x="1024" y="1798"/>
                  </a:moveTo>
                  <a:lnTo>
                    <a:pt x="1024" y="2453"/>
                  </a:lnTo>
                  <a:lnTo>
                    <a:pt x="321" y="2453"/>
                  </a:lnTo>
                  <a:lnTo>
                    <a:pt x="321" y="1798"/>
                  </a:lnTo>
                  <a:close/>
                  <a:moveTo>
                    <a:pt x="964" y="9597"/>
                  </a:moveTo>
                  <a:lnTo>
                    <a:pt x="833" y="10525"/>
                  </a:lnTo>
                  <a:cubicBezTo>
                    <a:pt x="810" y="10597"/>
                    <a:pt x="750" y="10656"/>
                    <a:pt x="679" y="10656"/>
                  </a:cubicBezTo>
                  <a:cubicBezTo>
                    <a:pt x="607" y="10656"/>
                    <a:pt x="536" y="10597"/>
                    <a:pt x="536" y="10525"/>
                  </a:cubicBezTo>
                  <a:lnTo>
                    <a:pt x="417" y="9597"/>
                  </a:lnTo>
                  <a:close/>
                  <a:moveTo>
                    <a:pt x="667" y="0"/>
                  </a:moveTo>
                  <a:cubicBezTo>
                    <a:pt x="298" y="0"/>
                    <a:pt x="0" y="298"/>
                    <a:pt x="0" y="667"/>
                  </a:cubicBezTo>
                  <a:lnTo>
                    <a:pt x="0" y="1631"/>
                  </a:lnTo>
                  <a:lnTo>
                    <a:pt x="0" y="2822"/>
                  </a:lnTo>
                  <a:lnTo>
                    <a:pt x="0" y="4810"/>
                  </a:lnTo>
                  <a:cubicBezTo>
                    <a:pt x="0" y="4894"/>
                    <a:pt x="71" y="4965"/>
                    <a:pt x="167" y="4965"/>
                  </a:cubicBezTo>
                  <a:cubicBezTo>
                    <a:pt x="250" y="4965"/>
                    <a:pt x="321" y="4894"/>
                    <a:pt x="321" y="4810"/>
                  </a:cubicBezTo>
                  <a:lnTo>
                    <a:pt x="321" y="2763"/>
                  </a:lnTo>
                  <a:lnTo>
                    <a:pt x="1024" y="2763"/>
                  </a:lnTo>
                  <a:lnTo>
                    <a:pt x="1024" y="9275"/>
                  </a:lnTo>
                  <a:lnTo>
                    <a:pt x="321" y="9275"/>
                  </a:lnTo>
                  <a:lnTo>
                    <a:pt x="321" y="5430"/>
                  </a:lnTo>
                  <a:cubicBezTo>
                    <a:pt x="321" y="5346"/>
                    <a:pt x="250" y="5263"/>
                    <a:pt x="167" y="5263"/>
                  </a:cubicBezTo>
                  <a:cubicBezTo>
                    <a:pt x="71" y="5263"/>
                    <a:pt x="0" y="5346"/>
                    <a:pt x="0" y="5430"/>
                  </a:cubicBezTo>
                  <a:lnTo>
                    <a:pt x="0" y="9430"/>
                  </a:lnTo>
                  <a:cubicBezTo>
                    <a:pt x="0" y="9490"/>
                    <a:pt x="24" y="9537"/>
                    <a:pt x="60" y="9561"/>
                  </a:cubicBezTo>
                  <a:lnTo>
                    <a:pt x="191" y="10561"/>
                  </a:lnTo>
                  <a:cubicBezTo>
                    <a:pt x="226" y="10799"/>
                    <a:pt x="429" y="10978"/>
                    <a:pt x="667" y="10978"/>
                  </a:cubicBezTo>
                  <a:cubicBezTo>
                    <a:pt x="905" y="10978"/>
                    <a:pt x="1119" y="10799"/>
                    <a:pt x="1143" y="10561"/>
                  </a:cubicBezTo>
                  <a:lnTo>
                    <a:pt x="1274" y="9561"/>
                  </a:lnTo>
                  <a:cubicBezTo>
                    <a:pt x="1322" y="9537"/>
                    <a:pt x="1334" y="9490"/>
                    <a:pt x="1334" y="9430"/>
                  </a:cubicBezTo>
                  <a:lnTo>
                    <a:pt x="1334" y="2822"/>
                  </a:lnTo>
                  <a:lnTo>
                    <a:pt x="1334" y="1631"/>
                  </a:lnTo>
                  <a:lnTo>
                    <a:pt x="1334" y="667"/>
                  </a:lnTo>
                  <a:cubicBezTo>
                    <a:pt x="1334" y="298"/>
                    <a:pt x="1036" y="0"/>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Группа 1">
            <a:extLst>
              <a:ext uri="{FF2B5EF4-FFF2-40B4-BE49-F238E27FC236}">
                <a16:creationId xmlns:a16="http://schemas.microsoft.com/office/drawing/2014/main" id="{5023F83C-5F1F-42F0-BFEB-8E45877D2B02}"/>
              </a:ext>
            </a:extLst>
          </p:cNvPr>
          <p:cNvGrpSpPr/>
          <p:nvPr/>
        </p:nvGrpSpPr>
        <p:grpSpPr>
          <a:xfrm>
            <a:off x="9943108" y="1520027"/>
            <a:ext cx="1033926" cy="987159"/>
            <a:chOff x="10003133" y="1867545"/>
            <a:chExt cx="1033926" cy="987159"/>
          </a:xfrm>
        </p:grpSpPr>
        <p:grpSp>
          <p:nvGrpSpPr>
            <p:cNvPr id="62" name="Google Shape;943;p33">
              <a:extLst>
                <a:ext uri="{FF2B5EF4-FFF2-40B4-BE49-F238E27FC236}">
                  <a16:creationId xmlns:a16="http://schemas.microsoft.com/office/drawing/2014/main" id="{C63D19B5-834B-4364-AB6C-5580349042B4}"/>
                </a:ext>
              </a:extLst>
            </p:cNvPr>
            <p:cNvGrpSpPr/>
            <p:nvPr/>
          </p:nvGrpSpPr>
          <p:grpSpPr>
            <a:xfrm>
              <a:off x="10003133" y="1867545"/>
              <a:ext cx="1033926" cy="987159"/>
              <a:chOff x="7390435" y="3680868"/>
              <a:chExt cx="372073" cy="355244"/>
            </a:xfrm>
            <a:solidFill>
              <a:srgbClr val="0EB6B6"/>
            </a:solidFill>
          </p:grpSpPr>
          <p:sp>
            <p:nvSpPr>
              <p:cNvPr id="66" name="Google Shape;944;p33">
                <a:extLst>
                  <a:ext uri="{FF2B5EF4-FFF2-40B4-BE49-F238E27FC236}">
                    <a16:creationId xmlns:a16="http://schemas.microsoft.com/office/drawing/2014/main" id="{7A19BBD0-3B44-43D8-97AF-2376CAD9BDD8}"/>
                  </a:ext>
                </a:extLst>
              </p:cNvPr>
              <p:cNvSpPr/>
              <p:nvPr/>
            </p:nvSpPr>
            <p:spPr>
              <a:xfrm>
                <a:off x="7390435" y="3744950"/>
                <a:ext cx="294178" cy="291162"/>
              </a:xfrm>
              <a:custGeom>
                <a:avLst/>
                <a:gdLst/>
                <a:ahLst/>
                <a:cxnLst/>
                <a:rect l="l" t="t" r="r" b="b"/>
                <a:pathLst>
                  <a:path w="9264" h="9169" extrusionOk="0">
                    <a:moveTo>
                      <a:pt x="4668" y="0"/>
                    </a:moveTo>
                    <a:cubicBezTo>
                      <a:pt x="3441" y="0"/>
                      <a:pt x="2287" y="477"/>
                      <a:pt x="1417" y="1334"/>
                    </a:cubicBezTo>
                    <a:cubicBezTo>
                      <a:pt x="1358" y="1393"/>
                      <a:pt x="1358" y="1501"/>
                      <a:pt x="1417" y="1572"/>
                    </a:cubicBezTo>
                    <a:cubicBezTo>
                      <a:pt x="1447" y="1602"/>
                      <a:pt x="1489" y="1617"/>
                      <a:pt x="1532" y="1617"/>
                    </a:cubicBezTo>
                    <a:cubicBezTo>
                      <a:pt x="1575" y="1617"/>
                      <a:pt x="1620" y="1602"/>
                      <a:pt x="1655" y="1572"/>
                    </a:cubicBezTo>
                    <a:cubicBezTo>
                      <a:pt x="2465" y="774"/>
                      <a:pt x="3537" y="322"/>
                      <a:pt x="4668" y="322"/>
                    </a:cubicBezTo>
                    <a:cubicBezTo>
                      <a:pt x="5799" y="322"/>
                      <a:pt x="6870" y="774"/>
                      <a:pt x="7668" y="1572"/>
                    </a:cubicBezTo>
                    <a:cubicBezTo>
                      <a:pt x="8478" y="2382"/>
                      <a:pt x="8918" y="3453"/>
                      <a:pt x="8918" y="4584"/>
                    </a:cubicBezTo>
                    <a:cubicBezTo>
                      <a:pt x="8918" y="5715"/>
                      <a:pt x="8478" y="6787"/>
                      <a:pt x="7668" y="7585"/>
                    </a:cubicBezTo>
                    <a:cubicBezTo>
                      <a:pt x="6841" y="8412"/>
                      <a:pt x="5751" y="8826"/>
                      <a:pt x="4662" y="8826"/>
                    </a:cubicBezTo>
                    <a:cubicBezTo>
                      <a:pt x="3572" y="8826"/>
                      <a:pt x="2483" y="8412"/>
                      <a:pt x="1655" y="7585"/>
                    </a:cubicBezTo>
                    <a:cubicBezTo>
                      <a:pt x="953" y="6882"/>
                      <a:pt x="524" y="5965"/>
                      <a:pt x="441" y="4977"/>
                    </a:cubicBezTo>
                    <a:cubicBezTo>
                      <a:pt x="346" y="4013"/>
                      <a:pt x="596" y="3037"/>
                      <a:pt x="1132" y="2227"/>
                    </a:cubicBezTo>
                    <a:cubicBezTo>
                      <a:pt x="1179" y="2155"/>
                      <a:pt x="1167" y="2048"/>
                      <a:pt x="1096" y="1989"/>
                    </a:cubicBezTo>
                    <a:cubicBezTo>
                      <a:pt x="1066" y="1972"/>
                      <a:pt x="1035" y="1964"/>
                      <a:pt x="1005" y="1964"/>
                    </a:cubicBezTo>
                    <a:cubicBezTo>
                      <a:pt x="950" y="1964"/>
                      <a:pt x="896" y="1990"/>
                      <a:pt x="858" y="2036"/>
                    </a:cubicBezTo>
                    <a:cubicBezTo>
                      <a:pt x="274" y="2894"/>
                      <a:pt x="1" y="3953"/>
                      <a:pt x="108" y="5013"/>
                    </a:cubicBezTo>
                    <a:cubicBezTo>
                      <a:pt x="215" y="6073"/>
                      <a:pt x="679" y="7085"/>
                      <a:pt x="1429" y="7823"/>
                    </a:cubicBezTo>
                    <a:cubicBezTo>
                      <a:pt x="2322" y="8716"/>
                      <a:pt x="3501" y="9168"/>
                      <a:pt x="4680" y="9168"/>
                    </a:cubicBezTo>
                    <a:cubicBezTo>
                      <a:pt x="5858" y="9168"/>
                      <a:pt x="7025" y="8716"/>
                      <a:pt x="7918" y="7823"/>
                    </a:cubicBezTo>
                    <a:cubicBezTo>
                      <a:pt x="8787" y="6966"/>
                      <a:pt x="9264" y="5799"/>
                      <a:pt x="9264" y="4584"/>
                    </a:cubicBezTo>
                    <a:cubicBezTo>
                      <a:pt x="9264" y="3358"/>
                      <a:pt x="8787" y="2203"/>
                      <a:pt x="7906" y="1334"/>
                    </a:cubicBezTo>
                    <a:cubicBezTo>
                      <a:pt x="7049" y="477"/>
                      <a:pt x="5882" y="0"/>
                      <a:pt x="4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45;p33">
                <a:extLst>
                  <a:ext uri="{FF2B5EF4-FFF2-40B4-BE49-F238E27FC236}">
                    <a16:creationId xmlns:a16="http://schemas.microsoft.com/office/drawing/2014/main" id="{ECA59885-A447-4AC7-ACDF-7299F77AB766}"/>
                  </a:ext>
                </a:extLst>
              </p:cNvPr>
              <p:cNvSpPr/>
              <p:nvPr/>
            </p:nvSpPr>
            <p:spPr>
              <a:xfrm>
                <a:off x="7408948" y="3772259"/>
                <a:ext cx="259407" cy="236257"/>
              </a:xfrm>
              <a:custGeom>
                <a:avLst/>
                <a:gdLst/>
                <a:ahLst/>
                <a:cxnLst/>
                <a:rect l="l" t="t" r="r" b="b"/>
                <a:pathLst>
                  <a:path w="8169" h="7440" extrusionOk="0">
                    <a:moveTo>
                      <a:pt x="4085" y="319"/>
                    </a:moveTo>
                    <a:cubicBezTo>
                      <a:pt x="4942" y="319"/>
                      <a:pt x="5823" y="653"/>
                      <a:pt x="6478" y="1319"/>
                    </a:cubicBezTo>
                    <a:cubicBezTo>
                      <a:pt x="7800" y="2653"/>
                      <a:pt x="7800" y="4796"/>
                      <a:pt x="6478" y="6117"/>
                    </a:cubicBezTo>
                    <a:cubicBezTo>
                      <a:pt x="5817" y="6778"/>
                      <a:pt x="4951" y="7109"/>
                      <a:pt x="4083" y="7109"/>
                    </a:cubicBezTo>
                    <a:cubicBezTo>
                      <a:pt x="3216" y="7109"/>
                      <a:pt x="2346" y="6778"/>
                      <a:pt x="1680" y="6117"/>
                    </a:cubicBezTo>
                    <a:cubicBezTo>
                      <a:pt x="358" y="4796"/>
                      <a:pt x="358" y="2653"/>
                      <a:pt x="1680" y="1319"/>
                    </a:cubicBezTo>
                    <a:cubicBezTo>
                      <a:pt x="2335" y="664"/>
                      <a:pt x="3216" y="319"/>
                      <a:pt x="4085" y="319"/>
                    </a:cubicBezTo>
                    <a:close/>
                    <a:moveTo>
                      <a:pt x="4088" y="1"/>
                    </a:moveTo>
                    <a:cubicBezTo>
                      <a:pt x="3132" y="1"/>
                      <a:pt x="2174" y="361"/>
                      <a:pt x="1442" y="1081"/>
                    </a:cubicBezTo>
                    <a:cubicBezTo>
                      <a:pt x="1" y="2534"/>
                      <a:pt x="1" y="4891"/>
                      <a:pt x="1442" y="6356"/>
                    </a:cubicBezTo>
                    <a:cubicBezTo>
                      <a:pt x="2180" y="7082"/>
                      <a:pt x="3120" y="7439"/>
                      <a:pt x="4085" y="7439"/>
                    </a:cubicBezTo>
                    <a:cubicBezTo>
                      <a:pt x="5037" y="7439"/>
                      <a:pt x="5978" y="7082"/>
                      <a:pt x="6716" y="6356"/>
                    </a:cubicBezTo>
                    <a:cubicBezTo>
                      <a:pt x="8169" y="4891"/>
                      <a:pt x="8169" y="2546"/>
                      <a:pt x="6716" y="1081"/>
                    </a:cubicBezTo>
                    <a:cubicBezTo>
                      <a:pt x="5996" y="361"/>
                      <a:pt x="5043" y="1"/>
                      <a:pt x="4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46;p33">
                <a:extLst>
                  <a:ext uri="{FF2B5EF4-FFF2-40B4-BE49-F238E27FC236}">
                    <a16:creationId xmlns:a16="http://schemas.microsoft.com/office/drawing/2014/main" id="{41D37703-CF15-4010-951A-BD89DB961307}"/>
                  </a:ext>
                </a:extLst>
              </p:cNvPr>
              <p:cNvSpPr/>
              <p:nvPr/>
            </p:nvSpPr>
            <p:spPr>
              <a:xfrm>
                <a:off x="7487986" y="3680868"/>
                <a:ext cx="274522" cy="259565"/>
              </a:xfrm>
              <a:custGeom>
                <a:avLst/>
                <a:gdLst/>
                <a:ahLst/>
                <a:cxnLst/>
                <a:rect l="l" t="t" r="r" b="b"/>
                <a:pathLst>
                  <a:path w="8645" h="8174" extrusionOk="0">
                    <a:moveTo>
                      <a:pt x="3614" y="0"/>
                    </a:moveTo>
                    <a:cubicBezTo>
                      <a:pt x="2438" y="0"/>
                      <a:pt x="1262" y="447"/>
                      <a:pt x="369" y="1340"/>
                    </a:cubicBezTo>
                    <a:cubicBezTo>
                      <a:pt x="262" y="1447"/>
                      <a:pt x="167" y="1566"/>
                      <a:pt x="60" y="1685"/>
                    </a:cubicBezTo>
                    <a:cubicBezTo>
                      <a:pt x="0" y="1756"/>
                      <a:pt x="12" y="1864"/>
                      <a:pt x="84" y="1923"/>
                    </a:cubicBezTo>
                    <a:cubicBezTo>
                      <a:pt x="118" y="1948"/>
                      <a:pt x="155" y="1960"/>
                      <a:pt x="191" y="1960"/>
                    </a:cubicBezTo>
                    <a:cubicBezTo>
                      <a:pt x="240" y="1960"/>
                      <a:pt x="287" y="1936"/>
                      <a:pt x="322" y="1887"/>
                    </a:cubicBezTo>
                    <a:cubicBezTo>
                      <a:pt x="417" y="1792"/>
                      <a:pt x="500" y="1685"/>
                      <a:pt x="608" y="1578"/>
                    </a:cubicBezTo>
                    <a:cubicBezTo>
                      <a:pt x="1435" y="750"/>
                      <a:pt x="2524" y="337"/>
                      <a:pt x="3614" y="337"/>
                    </a:cubicBezTo>
                    <a:cubicBezTo>
                      <a:pt x="4703" y="337"/>
                      <a:pt x="5793" y="750"/>
                      <a:pt x="6620" y="1578"/>
                    </a:cubicBezTo>
                    <a:cubicBezTo>
                      <a:pt x="8275" y="3233"/>
                      <a:pt x="8275" y="5936"/>
                      <a:pt x="6620" y="7591"/>
                    </a:cubicBezTo>
                    <a:cubicBezTo>
                      <a:pt x="6513" y="7698"/>
                      <a:pt x="6418" y="7781"/>
                      <a:pt x="6311" y="7876"/>
                    </a:cubicBezTo>
                    <a:cubicBezTo>
                      <a:pt x="6239" y="7936"/>
                      <a:pt x="6215" y="8043"/>
                      <a:pt x="6275" y="8114"/>
                    </a:cubicBezTo>
                    <a:cubicBezTo>
                      <a:pt x="6311" y="8162"/>
                      <a:pt x="6358" y="8174"/>
                      <a:pt x="6418" y="8174"/>
                    </a:cubicBezTo>
                    <a:cubicBezTo>
                      <a:pt x="6454" y="8174"/>
                      <a:pt x="6489" y="8162"/>
                      <a:pt x="6513" y="8126"/>
                    </a:cubicBezTo>
                    <a:cubicBezTo>
                      <a:pt x="6632" y="8043"/>
                      <a:pt x="6751" y="7936"/>
                      <a:pt x="6858" y="7817"/>
                    </a:cubicBezTo>
                    <a:cubicBezTo>
                      <a:pt x="8644" y="6031"/>
                      <a:pt x="8644" y="3126"/>
                      <a:pt x="6858" y="1340"/>
                    </a:cubicBezTo>
                    <a:cubicBezTo>
                      <a:pt x="5965" y="447"/>
                      <a:pt x="4790" y="0"/>
                      <a:pt x="36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47;p33">
                <a:extLst>
                  <a:ext uri="{FF2B5EF4-FFF2-40B4-BE49-F238E27FC236}">
                    <a16:creationId xmlns:a16="http://schemas.microsoft.com/office/drawing/2014/main" id="{3B7585EF-0093-466E-8BE6-4207734814C5}"/>
                  </a:ext>
                </a:extLst>
              </p:cNvPr>
              <p:cNvSpPr/>
              <p:nvPr/>
            </p:nvSpPr>
            <p:spPr>
              <a:xfrm>
                <a:off x="7691758" y="3789502"/>
                <a:ext cx="34073" cy="102918"/>
              </a:xfrm>
              <a:custGeom>
                <a:avLst/>
                <a:gdLst/>
                <a:ahLst/>
                <a:cxnLst/>
                <a:rect l="l" t="t" r="r" b="b"/>
                <a:pathLst>
                  <a:path w="1073" h="3241" extrusionOk="0">
                    <a:moveTo>
                      <a:pt x="589" y="1"/>
                    </a:moveTo>
                    <a:cubicBezTo>
                      <a:pt x="580" y="1"/>
                      <a:pt x="570" y="1"/>
                      <a:pt x="560" y="2"/>
                    </a:cubicBezTo>
                    <a:cubicBezTo>
                      <a:pt x="477" y="38"/>
                      <a:pt x="429" y="121"/>
                      <a:pt x="441" y="217"/>
                    </a:cubicBezTo>
                    <a:cubicBezTo>
                      <a:pt x="715" y="1157"/>
                      <a:pt x="560" y="2145"/>
                      <a:pt x="37" y="2967"/>
                    </a:cubicBezTo>
                    <a:cubicBezTo>
                      <a:pt x="1" y="3038"/>
                      <a:pt x="13" y="3146"/>
                      <a:pt x="84" y="3205"/>
                    </a:cubicBezTo>
                    <a:cubicBezTo>
                      <a:pt x="120" y="3217"/>
                      <a:pt x="144" y="3241"/>
                      <a:pt x="167" y="3241"/>
                    </a:cubicBezTo>
                    <a:cubicBezTo>
                      <a:pt x="239" y="3241"/>
                      <a:pt x="275" y="3205"/>
                      <a:pt x="310" y="3158"/>
                    </a:cubicBezTo>
                    <a:cubicBezTo>
                      <a:pt x="906" y="2265"/>
                      <a:pt x="1072" y="1169"/>
                      <a:pt x="775" y="121"/>
                    </a:cubicBezTo>
                    <a:cubicBezTo>
                      <a:pt x="743" y="47"/>
                      <a:pt x="672" y="1"/>
                      <a:pt x="5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48;p33">
                <a:extLst>
                  <a:ext uri="{FF2B5EF4-FFF2-40B4-BE49-F238E27FC236}">
                    <a16:creationId xmlns:a16="http://schemas.microsoft.com/office/drawing/2014/main" id="{7E40F156-F6C6-4B8D-AD3C-2DE395ECE9F1}"/>
                  </a:ext>
                </a:extLst>
              </p:cNvPr>
              <p:cNvSpPr/>
              <p:nvPr/>
            </p:nvSpPr>
            <p:spPr>
              <a:xfrm>
                <a:off x="7536000" y="3708082"/>
                <a:ext cx="173192" cy="72052"/>
              </a:xfrm>
              <a:custGeom>
                <a:avLst/>
                <a:gdLst/>
                <a:ahLst/>
                <a:cxnLst/>
                <a:rect l="l" t="t" r="r" b="b"/>
                <a:pathLst>
                  <a:path w="5454" h="2269" extrusionOk="0">
                    <a:moveTo>
                      <a:pt x="2121" y="0"/>
                    </a:moveTo>
                    <a:cubicBezTo>
                      <a:pt x="1410" y="0"/>
                      <a:pt x="707" y="204"/>
                      <a:pt x="108" y="590"/>
                    </a:cubicBezTo>
                    <a:cubicBezTo>
                      <a:pt x="36" y="638"/>
                      <a:pt x="0" y="733"/>
                      <a:pt x="60" y="828"/>
                    </a:cubicBezTo>
                    <a:cubicBezTo>
                      <a:pt x="91" y="874"/>
                      <a:pt x="147" y="906"/>
                      <a:pt x="205" y="906"/>
                    </a:cubicBezTo>
                    <a:cubicBezTo>
                      <a:pt x="237" y="906"/>
                      <a:pt x="269" y="897"/>
                      <a:pt x="298" y="876"/>
                    </a:cubicBezTo>
                    <a:cubicBezTo>
                      <a:pt x="841" y="534"/>
                      <a:pt x="1478" y="344"/>
                      <a:pt x="2123" y="344"/>
                    </a:cubicBezTo>
                    <a:cubicBezTo>
                      <a:pt x="2241" y="344"/>
                      <a:pt x="2359" y="351"/>
                      <a:pt x="2477" y="364"/>
                    </a:cubicBezTo>
                    <a:cubicBezTo>
                      <a:pt x="3251" y="435"/>
                      <a:pt x="3977" y="792"/>
                      <a:pt x="4513" y="1328"/>
                    </a:cubicBezTo>
                    <a:cubicBezTo>
                      <a:pt x="4763" y="1590"/>
                      <a:pt x="4977" y="1864"/>
                      <a:pt x="5120" y="2185"/>
                    </a:cubicBezTo>
                    <a:cubicBezTo>
                      <a:pt x="5156" y="2245"/>
                      <a:pt x="5215" y="2269"/>
                      <a:pt x="5275" y="2269"/>
                    </a:cubicBezTo>
                    <a:cubicBezTo>
                      <a:pt x="5299" y="2269"/>
                      <a:pt x="5323" y="2269"/>
                      <a:pt x="5346" y="2257"/>
                    </a:cubicBezTo>
                    <a:cubicBezTo>
                      <a:pt x="5418" y="2197"/>
                      <a:pt x="5453" y="2102"/>
                      <a:pt x="5406" y="2019"/>
                    </a:cubicBezTo>
                    <a:cubicBezTo>
                      <a:pt x="5227" y="1673"/>
                      <a:pt x="5001" y="1364"/>
                      <a:pt x="4739" y="1102"/>
                    </a:cubicBezTo>
                    <a:cubicBezTo>
                      <a:pt x="4144" y="507"/>
                      <a:pt x="3334" y="114"/>
                      <a:pt x="2489" y="18"/>
                    </a:cubicBezTo>
                    <a:cubicBezTo>
                      <a:pt x="2366" y="6"/>
                      <a:pt x="2243" y="0"/>
                      <a:pt x="21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2" name="Рисунок 71">
              <a:extLst>
                <a:ext uri="{FF2B5EF4-FFF2-40B4-BE49-F238E27FC236}">
                  <a16:creationId xmlns:a16="http://schemas.microsoft.com/office/drawing/2014/main" id="{0F22C21D-CAA3-4C23-928D-A057D9871E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267376" y="2258363"/>
              <a:ext cx="291695" cy="397765"/>
            </a:xfrm>
            <a:prstGeom prst="rect">
              <a:avLst/>
            </a:prstGeom>
          </p:spPr>
        </p:pic>
      </p:grpSp>
      <p:pic>
        <p:nvPicPr>
          <p:cNvPr id="58" name="Рисунок 57">
            <a:extLst>
              <a:ext uri="{FF2B5EF4-FFF2-40B4-BE49-F238E27FC236}">
                <a16:creationId xmlns:a16="http://schemas.microsoft.com/office/drawing/2014/main" id="{104CC424-FFAF-4073-AA75-A46C98141A8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99124" y="5772272"/>
            <a:ext cx="851502" cy="851502"/>
          </a:xfrm>
          <a:prstGeom prst="rect">
            <a:avLst/>
          </a:prstGeom>
        </p:spPr>
      </p:pic>
      <p:sp>
        <p:nvSpPr>
          <p:cNvPr id="3" name="TextBox 2"/>
          <p:cNvSpPr txBox="1"/>
          <p:nvPr/>
        </p:nvSpPr>
        <p:spPr>
          <a:xfrm>
            <a:off x="1394642" y="5893585"/>
            <a:ext cx="5528032" cy="646331"/>
          </a:xfrm>
          <a:prstGeom prst="rect">
            <a:avLst/>
          </a:prstGeom>
          <a:noFill/>
        </p:spPr>
        <p:txBody>
          <a:bodyPr wrap="square" rtlCol="0">
            <a:spAutoFit/>
          </a:bodyPr>
          <a:lstStyle/>
          <a:p>
            <a:r>
              <a:rPr lang="ru-RU" b="1" dirty="0">
                <a:latin typeface="Open Sans Medium" pitchFamily="2" charset="0"/>
                <a:ea typeface="Open Sans Medium" pitchFamily="2" charset="0"/>
                <a:cs typeface="Open Sans Medium" pitchFamily="2" charset="0"/>
              </a:rPr>
              <a:t>Получить информацию о ПДС и выбрать НПФ </a:t>
            </a:r>
            <a:br>
              <a:rPr lang="ru-RU" b="1" dirty="0">
                <a:latin typeface="Open Sans Medium" pitchFamily="2" charset="0"/>
                <a:ea typeface="Open Sans Medium" pitchFamily="2" charset="0"/>
                <a:cs typeface="Open Sans Medium" pitchFamily="2" charset="0"/>
              </a:rPr>
            </a:br>
            <a:r>
              <a:rPr lang="ru-RU" b="1" dirty="0">
                <a:latin typeface="Open Sans Medium" pitchFamily="2" charset="0"/>
                <a:ea typeface="Open Sans Medium" pitchFamily="2" charset="0"/>
                <a:cs typeface="Open Sans Medium" pitchFamily="2" charset="0"/>
              </a:rPr>
              <a:t>для </a:t>
            </a:r>
            <a:r>
              <a:rPr lang="ru-RU" b="1" dirty="0" smtClean="0">
                <a:latin typeface="Open Sans Medium" pitchFamily="2" charset="0"/>
                <a:ea typeface="Open Sans Medium" pitchFamily="2" charset="0"/>
                <a:cs typeface="Open Sans Medium" pitchFamily="2" charset="0"/>
              </a:rPr>
              <a:t>подключения </a:t>
            </a:r>
            <a:r>
              <a:rPr lang="ru-RU" b="1" dirty="0">
                <a:latin typeface="Open Sans Medium" pitchFamily="2" charset="0"/>
                <a:ea typeface="Open Sans Medium" pitchFamily="2" charset="0"/>
                <a:cs typeface="Open Sans Medium" pitchFamily="2" charset="0"/>
              </a:rPr>
              <a:t>к ПДС можно по </a:t>
            </a:r>
            <a:r>
              <a:rPr lang="en-US" b="1" dirty="0">
                <a:latin typeface="Open Sans Medium" pitchFamily="2" charset="0"/>
                <a:ea typeface="Open Sans Medium" pitchFamily="2" charset="0"/>
                <a:cs typeface="Open Sans Medium" pitchFamily="2" charset="0"/>
              </a:rPr>
              <a:t>QR-</a:t>
            </a:r>
            <a:r>
              <a:rPr lang="ru-RU" b="1" dirty="0">
                <a:latin typeface="Open Sans Medium" pitchFamily="2" charset="0"/>
                <a:ea typeface="Open Sans Medium" pitchFamily="2" charset="0"/>
                <a:cs typeface="Open Sans Medium" pitchFamily="2" charset="0"/>
              </a:rPr>
              <a:t>коду </a:t>
            </a:r>
          </a:p>
        </p:txBody>
      </p:sp>
      <p:sp>
        <p:nvSpPr>
          <p:cNvPr id="4" name="Номер слайда 3">
            <a:extLst>
              <a:ext uri="{FF2B5EF4-FFF2-40B4-BE49-F238E27FC236}">
                <a16:creationId xmlns:a16="http://schemas.microsoft.com/office/drawing/2014/main" id="{A51D1175-234D-4EFB-9461-A7247C8F9287}"/>
              </a:ext>
            </a:extLst>
          </p:cNvPr>
          <p:cNvSpPr>
            <a:spLocks noGrp="1"/>
          </p:cNvSpPr>
          <p:nvPr>
            <p:ph type="sldNum" sz="quarter" idx="12"/>
          </p:nvPr>
        </p:nvSpPr>
        <p:spPr/>
        <p:txBody>
          <a:bodyPr/>
          <a:lstStyle/>
          <a:p>
            <a:fld id="{015D788D-262A-4D78-A296-B985AB926F78}" type="slidenum">
              <a:rPr lang="ru-RU" smtClean="0"/>
              <a:pPr/>
              <a:t>5</a:t>
            </a:fld>
            <a:endParaRPr lang="ru-RU" dirty="0"/>
          </a:p>
        </p:txBody>
      </p:sp>
    </p:spTree>
    <p:extLst>
      <p:ext uri="{BB962C8B-B14F-4D97-AF65-F5344CB8AC3E}">
        <p14:creationId xmlns:p14="http://schemas.microsoft.com/office/powerpoint/2010/main" val="311032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82C3A864-91C1-418E-927A-073F0FF010FF}"/>
              </a:ext>
            </a:extLst>
          </p:cNvPr>
          <p:cNvSpPr txBox="1">
            <a:spLocks/>
          </p:cNvSpPr>
          <p:nvPr/>
        </p:nvSpPr>
        <p:spPr>
          <a:xfrm>
            <a:off x="364417" y="-128107"/>
            <a:ext cx="115142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solidFill>
                  <a:srgbClr val="0EB6B6"/>
                </a:solidFill>
                <a:latin typeface="Golos Text" panose="020B0503020202020204" pitchFamily="34" charset="-52"/>
                <a:cs typeface="Golos Text" panose="020B0503020202020204" pitchFamily="34" charset="-52"/>
              </a:rPr>
              <a:t>Как перевести средства накопительной пенсии по ОПС в ПДС </a:t>
            </a:r>
          </a:p>
        </p:txBody>
      </p:sp>
      <p:sp>
        <p:nvSpPr>
          <p:cNvPr id="11" name="Прямоугольник: скругленные углы 10">
            <a:extLst>
              <a:ext uri="{FF2B5EF4-FFF2-40B4-BE49-F238E27FC236}">
                <a16:creationId xmlns:a16="http://schemas.microsoft.com/office/drawing/2014/main" id="{26D7DBBC-5D30-418E-90D6-236DAF68F464}"/>
              </a:ext>
            </a:extLst>
          </p:cNvPr>
          <p:cNvSpPr/>
          <p:nvPr/>
        </p:nvSpPr>
        <p:spPr>
          <a:xfrm>
            <a:off x="424441" y="1329807"/>
            <a:ext cx="3305379" cy="4440495"/>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a:extLst>
              <a:ext uri="{FF2B5EF4-FFF2-40B4-BE49-F238E27FC236}">
                <a16:creationId xmlns:a16="http://schemas.microsoft.com/office/drawing/2014/main" id="{DEBD6862-FA23-CF4C-B96D-9B7C9F7F0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45" t="171" r="25754" b="-171"/>
          <a:stretch/>
        </p:blipFill>
        <p:spPr bwMode="auto">
          <a:xfrm>
            <a:off x="3033537" y="5167034"/>
            <a:ext cx="500677" cy="473124"/>
          </a:xfrm>
          <a:prstGeom prst="rect">
            <a:avLst/>
          </a:prstGeom>
          <a:noFill/>
          <a:extLst>
            <a:ext uri="{909E8E84-426E-40DD-AFC4-6F175D3DCCD1}">
              <a14:hiddenFill xmlns:a14="http://schemas.microsoft.com/office/drawing/2010/main">
                <a:solidFill>
                  <a:srgbClr val="FFFFFF"/>
                </a:solidFill>
              </a14:hiddenFill>
            </a:ext>
          </a:extLst>
        </p:spPr>
      </p:pic>
      <p:sp>
        <p:nvSpPr>
          <p:cNvPr id="22" name="Объект 2">
            <a:extLst>
              <a:ext uri="{FF2B5EF4-FFF2-40B4-BE49-F238E27FC236}">
                <a16:creationId xmlns:a16="http://schemas.microsoft.com/office/drawing/2014/main" id="{A91BB877-A836-4FEF-A089-0590C06B2253}"/>
              </a:ext>
            </a:extLst>
          </p:cNvPr>
          <p:cNvSpPr txBox="1">
            <a:spLocks/>
          </p:cNvSpPr>
          <p:nvPr/>
        </p:nvSpPr>
        <p:spPr>
          <a:xfrm>
            <a:off x="525040" y="3009246"/>
            <a:ext cx="3142419" cy="27610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00"/>
              </a:lnSpc>
              <a:buClr>
                <a:srgbClr val="0EB6B6"/>
              </a:buClr>
              <a:buFont typeface="Wingdings" pitchFamily="2" charset="2"/>
              <a:buChar char="§"/>
            </a:pPr>
            <a:r>
              <a:rPr lang="ru-RU" sz="1800" dirty="0">
                <a:solidFill>
                  <a:schemeClr val="tx1">
                    <a:lumMod val="95000"/>
                    <a:lumOff val="5000"/>
                  </a:schemeClr>
                </a:solidFill>
                <a:latin typeface="Open Sans" pitchFamily="2" charset="0"/>
                <a:ea typeface="Open Sans" pitchFamily="2" charset="0"/>
                <a:cs typeface="Open Sans" pitchFamily="2" charset="0"/>
              </a:rPr>
              <a:t>Узнать в каком НПФ </a:t>
            </a:r>
            <a:r>
              <a:rPr lang="ru-RU" sz="1800" dirty="0" smtClean="0">
                <a:solidFill>
                  <a:schemeClr val="tx1">
                    <a:lumMod val="95000"/>
                    <a:lumOff val="5000"/>
                  </a:schemeClr>
                </a:solidFill>
                <a:latin typeface="Open Sans" pitchFamily="2" charset="0"/>
                <a:ea typeface="Open Sans" pitchFamily="2" charset="0"/>
                <a:cs typeface="Open Sans" pitchFamily="2" charset="0"/>
              </a:rPr>
              <a:t>находятся </a:t>
            </a:r>
            <a:r>
              <a:rPr lang="ru-RU" sz="1800" dirty="0">
                <a:solidFill>
                  <a:schemeClr val="tx1">
                    <a:lumMod val="95000"/>
                    <a:lumOff val="5000"/>
                  </a:schemeClr>
                </a:solidFill>
                <a:latin typeface="Open Sans" pitchFamily="2" charset="0"/>
                <a:ea typeface="Open Sans" pitchFamily="2" charset="0"/>
                <a:cs typeface="Open Sans" pitchFamily="2" charset="0"/>
              </a:rPr>
              <a:t>пенсионные накопления по ОПС</a:t>
            </a:r>
          </a:p>
          <a:p>
            <a:pPr>
              <a:lnSpc>
                <a:spcPts val="1900"/>
              </a:lnSpc>
              <a:buClr>
                <a:srgbClr val="0EB6B6"/>
              </a:buClr>
              <a:buFont typeface="Wingdings" pitchFamily="2" charset="2"/>
              <a:buChar char="§"/>
            </a:pPr>
            <a:r>
              <a:rPr lang="ru-RU" sz="1800" dirty="0">
                <a:solidFill>
                  <a:schemeClr val="tx1">
                    <a:lumMod val="95000"/>
                    <a:lumOff val="5000"/>
                  </a:schemeClr>
                </a:solidFill>
                <a:latin typeface="Open Sans" pitchFamily="2" charset="0"/>
                <a:ea typeface="Open Sans" pitchFamily="2" charset="0"/>
                <a:cs typeface="Open Sans" pitchFamily="2" charset="0"/>
              </a:rPr>
              <a:t>Принять решение </a:t>
            </a:r>
            <a:br>
              <a:rPr lang="ru-RU" sz="1800" dirty="0">
                <a:solidFill>
                  <a:schemeClr val="tx1">
                    <a:lumMod val="95000"/>
                    <a:lumOff val="5000"/>
                  </a:schemeClr>
                </a:solidFill>
                <a:latin typeface="Open Sans" pitchFamily="2" charset="0"/>
                <a:ea typeface="Open Sans" pitchFamily="2" charset="0"/>
                <a:cs typeface="Open Sans" pitchFamily="2" charset="0"/>
              </a:rPr>
            </a:br>
            <a:r>
              <a:rPr lang="ru-RU" sz="1800" dirty="0">
                <a:solidFill>
                  <a:schemeClr val="tx1">
                    <a:lumMod val="95000"/>
                    <a:lumOff val="5000"/>
                  </a:schemeClr>
                </a:solidFill>
                <a:latin typeface="Open Sans" pitchFamily="2" charset="0"/>
                <a:ea typeface="Open Sans" pitchFamily="2" charset="0"/>
                <a:cs typeface="Open Sans" pitchFamily="2" charset="0"/>
              </a:rPr>
              <a:t>о переводе пенсионных накоплений по ОПС </a:t>
            </a:r>
            <a:br>
              <a:rPr lang="ru-RU" sz="1800" dirty="0">
                <a:solidFill>
                  <a:schemeClr val="tx1">
                    <a:lumMod val="95000"/>
                    <a:lumOff val="5000"/>
                  </a:schemeClr>
                </a:solidFill>
                <a:latin typeface="Open Sans" pitchFamily="2" charset="0"/>
                <a:ea typeface="Open Sans" pitchFamily="2" charset="0"/>
                <a:cs typeface="Open Sans" pitchFamily="2" charset="0"/>
              </a:rPr>
            </a:br>
            <a:r>
              <a:rPr lang="ru-RU" sz="1800" dirty="0">
                <a:solidFill>
                  <a:schemeClr val="tx1">
                    <a:lumMod val="95000"/>
                    <a:lumOff val="5000"/>
                  </a:schemeClr>
                </a:solidFill>
                <a:latin typeface="Open Sans" pitchFamily="2" charset="0"/>
                <a:ea typeface="Open Sans" pitchFamily="2" charset="0"/>
                <a:cs typeface="Open Sans" pitchFamily="2" charset="0"/>
              </a:rPr>
              <a:t>в Программу долгосрочных сбережений</a:t>
            </a:r>
          </a:p>
        </p:txBody>
      </p:sp>
      <p:grpSp>
        <p:nvGrpSpPr>
          <p:cNvPr id="26" name="Google Shape;693;p33">
            <a:extLst>
              <a:ext uri="{FF2B5EF4-FFF2-40B4-BE49-F238E27FC236}">
                <a16:creationId xmlns:a16="http://schemas.microsoft.com/office/drawing/2014/main" id="{E2B6802F-F429-45C9-B0F6-1C86C262A083}"/>
              </a:ext>
            </a:extLst>
          </p:cNvPr>
          <p:cNvGrpSpPr/>
          <p:nvPr/>
        </p:nvGrpSpPr>
        <p:grpSpPr>
          <a:xfrm>
            <a:off x="1560167" y="1661871"/>
            <a:ext cx="1033926" cy="985454"/>
            <a:chOff x="6870193" y="2295620"/>
            <a:chExt cx="360356" cy="343462"/>
          </a:xfrm>
          <a:solidFill>
            <a:srgbClr val="0EB6B6"/>
          </a:solidFill>
        </p:grpSpPr>
        <p:sp>
          <p:nvSpPr>
            <p:cNvPr id="27" name="Google Shape;694;p33">
              <a:extLst>
                <a:ext uri="{FF2B5EF4-FFF2-40B4-BE49-F238E27FC236}">
                  <a16:creationId xmlns:a16="http://schemas.microsoft.com/office/drawing/2014/main" id="{681132AE-27C0-4C12-BE53-11179BD259E4}"/>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33">
              <a:extLst>
                <a:ext uri="{FF2B5EF4-FFF2-40B4-BE49-F238E27FC236}">
                  <a16:creationId xmlns:a16="http://schemas.microsoft.com/office/drawing/2014/main" id="{84D92542-CC3A-4449-B293-FB831EC347B3}"/>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Прямоугольник: скругленные углы 16">
            <a:extLst>
              <a:ext uri="{FF2B5EF4-FFF2-40B4-BE49-F238E27FC236}">
                <a16:creationId xmlns:a16="http://schemas.microsoft.com/office/drawing/2014/main" id="{2EDF073A-4040-469E-838C-428DED67AFFE}"/>
              </a:ext>
            </a:extLst>
          </p:cNvPr>
          <p:cNvSpPr/>
          <p:nvPr/>
        </p:nvSpPr>
        <p:spPr>
          <a:xfrm>
            <a:off x="4291598" y="1329805"/>
            <a:ext cx="3305379" cy="4440495"/>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Объект 2">
            <a:extLst>
              <a:ext uri="{FF2B5EF4-FFF2-40B4-BE49-F238E27FC236}">
                <a16:creationId xmlns:a16="http://schemas.microsoft.com/office/drawing/2014/main" id="{12C18704-DC64-4203-BE30-036E7555DEC5}"/>
              </a:ext>
            </a:extLst>
          </p:cNvPr>
          <p:cNvSpPr txBox="1">
            <a:spLocks/>
          </p:cNvSpPr>
          <p:nvPr/>
        </p:nvSpPr>
        <p:spPr>
          <a:xfrm>
            <a:off x="4379357" y="3009246"/>
            <a:ext cx="3098990" cy="11909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0"/>
              </a:lnSpc>
              <a:buFont typeface="Arial" panose="020B0604020202020204" pitchFamily="34" charset="0"/>
              <a:buNone/>
            </a:pPr>
            <a:r>
              <a:rPr lang="ru-RU" sz="1800" dirty="0">
                <a:solidFill>
                  <a:schemeClr val="tx1">
                    <a:lumMod val="95000"/>
                    <a:lumOff val="5000"/>
                  </a:schemeClr>
                </a:solidFill>
                <a:latin typeface="Open Sans" pitchFamily="2" charset="0"/>
                <a:ea typeface="Open Sans" pitchFamily="2" charset="0"/>
                <a:cs typeface="Open Sans" pitchFamily="2" charset="0"/>
              </a:rPr>
              <a:t>Заключить договор ПДС </a:t>
            </a:r>
            <a:br>
              <a:rPr lang="ru-RU" sz="1800" dirty="0">
                <a:solidFill>
                  <a:schemeClr val="tx1">
                    <a:lumMod val="95000"/>
                    <a:lumOff val="5000"/>
                  </a:schemeClr>
                </a:solidFill>
                <a:latin typeface="Open Sans" pitchFamily="2" charset="0"/>
                <a:ea typeface="Open Sans" pitchFamily="2" charset="0"/>
                <a:cs typeface="Open Sans" pitchFamily="2" charset="0"/>
              </a:rPr>
            </a:br>
            <a:r>
              <a:rPr lang="ru-RU" sz="1800" dirty="0">
                <a:solidFill>
                  <a:schemeClr val="tx1">
                    <a:lumMod val="95000"/>
                    <a:lumOff val="5000"/>
                  </a:schemeClr>
                </a:solidFill>
                <a:latin typeface="Open Sans" pitchFamily="2" charset="0"/>
                <a:ea typeface="Open Sans" pitchFamily="2" charset="0"/>
                <a:cs typeface="Open Sans" pitchFamily="2" charset="0"/>
              </a:rPr>
              <a:t>с НПФ, в котором находятся пенсионные накопления по ОПС</a:t>
            </a:r>
          </a:p>
        </p:txBody>
      </p:sp>
      <p:grpSp>
        <p:nvGrpSpPr>
          <p:cNvPr id="32" name="Google Shape;2911;p36">
            <a:extLst>
              <a:ext uri="{FF2B5EF4-FFF2-40B4-BE49-F238E27FC236}">
                <a16:creationId xmlns:a16="http://schemas.microsoft.com/office/drawing/2014/main" id="{6E4CE0BA-9F92-4BEC-BEC9-6526774AB554}"/>
              </a:ext>
            </a:extLst>
          </p:cNvPr>
          <p:cNvGrpSpPr/>
          <p:nvPr/>
        </p:nvGrpSpPr>
        <p:grpSpPr>
          <a:xfrm>
            <a:off x="5472616" y="1679757"/>
            <a:ext cx="943342" cy="1018213"/>
            <a:chOff x="2662884" y="1513044"/>
            <a:chExt cx="322914" cy="348543"/>
          </a:xfrm>
          <a:solidFill>
            <a:srgbClr val="0EB6B6"/>
          </a:solidFill>
        </p:grpSpPr>
        <p:sp>
          <p:nvSpPr>
            <p:cNvPr id="33" name="Google Shape;2912;p36">
              <a:extLst>
                <a:ext uri="{FF2B5EF4-FFF2-40B4-BE49-F238E27FC236}">
                  <a16:creationId xmlns:a16="http://schemas.microsoft.com/office/drawing/2014/main" id="{D5E10F62-3786-405D-A903-5DB52E0D6A5D}"/>
                </a:ext>
              </a:extLst>
            </p:cNvPr>
            <p:cNvSpPr/>
            <p:nvPr/>
          </p:nvSpPr>
          <p:spPr>
            <a:xfrm>
              <a:off x="2662884" y="1513044"/>
              <a:ext cx="260663" cy="348543"/>
            </a:xfrm>
            <a:custGeom>
              <a:avLst/>
              <a:gdLst/>
              <a:ahLst/>
              <a:cxnLst/>
              <a:rect l="l" t="t" r="r" b="b"/>
              <a:pathLst>
                <a:path w="8228" h="11002" extrusionOk="0">
                  <a:moveTo>
                    <a:pt x="5692" y="0"/>
                  </a:moveTo>
                  <a:cubicBezTo>
                    <a:pt x="5597" y="0"/>
                    <a:pt x="5525" y="72"/>
                    <a:pt x="5525" y="167"/>
                  </a:cubicBezTo>
                  <a:cubicBezTo>
                    <a:pt x="5525" y="250"/>
                    <a:pt x="5597" y="322"/>
                    <a:pt x="5692" y="322"/>
                  </a:cubicBezTo>
                  <a:lnTo>
                    <a:pt x="7907" y="322"/>
                  </a:lnTo>
                  <a:lnTo>
                    <a:pt x="7907" y="10668"/>
                  </a:lnTo>
                  <a:lnTo>
                    <a:pt x="334" y="10668"/>
                  </a:lnTo>
                  <a:lnTo>
                    <a:pt x="334" y="9406"/>
                  </a:lnTo>
                  <a:cubicBezTo>
                    <a:pt x="334" y="9311"/>
                    <a:pt x="251" y="9240"/>
                    <a:pt x="167" y="9240"/>
                  </a:cubicBezTo>
                  <a:cubicBezTo>
                    <a:pt x="72" y="9240"/>
                    <a:pt x="1" y="9311"/>
                    <a:pt x="1" y="9406"/>
                  </a:cubicBezTo>
                  <a:lnTo>
                    <a:pt x="1" y="10835"/>
                  </a:lnTo>
                  <a:cubicBezTo>
                    <a:pt x="1" y="10918"/>
                    <a:pt x="72" y="11002"/>
                    <a:pt x="167" y="11002"/>
                  </a:cubicBezTo>
                  <a:lnTo>
                    <a:pt x="8049" y="11002"/>
                  </a:lnTo>
                  <a:cubicBezTo>
                    <a:pt x="8145" y="11002"/>
                    <a:pt x="8216" y="10918"/>
                    <a:pt x="8216" y="10835"/>
                  </a:cubicBezTo>
                  <a:lnTo>
                    <a:pt x="8216" y="179"/>
                  </a:lnTo>
                  <a:cubicBezTo>
                    <a:pt x="8228" y="60"/>
                    <a:pt x="8157" y="0"/>
                    <a:pt x="80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13;p36">
              <a:extLst>
                <a:ext uri="{FF2B5EF4-FFF2-40B4-BE49-F238E27FC236}">
                  <a16:creationId xmlns:a16="http://schemas.microsoft.com/office/drawing/2014/main" id="{44B2CAD0-311F-41BE-9BF9-8286371F8973}"/>
                </a:ext>
              </a:extLst>
            </p:cNvPr>
            <p:cNvSpPr/>
            <p:nvPr/>
          </p:nvSpPr>
          <p:spPr>
            <a:xfrm>
              <a:off x="2663264" y="1513044"/>
              <a:ext cx="165243" cy="282554"/>
            </a:xfrm>
            <a:custGeom>
              <a:avLst/>
              <a:gdLst/>
              <a:ahLst/>
              <a:cxnLst/>
              <a:rect l="l" t="t" r="r" b="b"/>
              <a:pathLst>
                <a:path w="5216" h="8919" extrusionOk="0">
                  <a:moveTo>
                    <a:pt x="2358" y="548"/>
                  </a:moveTo>
                  <a:lnTo>
                    <a:pt x="2358" y="2346"/>
                  </a:lnTo>
                  <a:lnTo>
                    <a:pt x="560" y="2346"/>
                  </a:lnTo>
                  <a:lnTo>
                    <a:pt x="2358" y="548"/>
                  </a:lnTo>
                  <a:close/>
                  <a:moveTo>
                    <a:pt x="2537" y="0"/>
                  </a:moveTo>
                  <a:cubicBezTo>
                    <a:pt x="2418" y="0"/>
                    <a:pt x="2299" y="167"/>
                    <a:pt x="2227" y="238"/>
                  </a:cubicBezTo>
                  <a:lnTo>
                    <a:pt x="108" y="2346"/>
                  </a:lnTo>
                  <a:cubicBezTo>
                    <a:pt x="60" y="2393"/>
                    <a:pt x="1" y="2441"/>
                    <a:pt x="1" y="2513"/>
                  </a:cubicBezTo>
                  <a:lnTo>
                    <a:pt x="1" y="8751"/>
                  </a:lnTo>
                  <a:cubicBezTo>
                    <a:pt x="1" y="8835"/>
                    <a:pt x="72" y="8918"/>
                    <a:pt x="167" y="8918"/>
                  </a:cubicBezTo>
                  <a:cubicBezTo>
                    <a:pt x="263" y="8918"/>
                    <a:pt x="334" y="8835"/>
                    <a:pt x="334" y="8751"/>
                  </a:cubicBezTo>
                  <a:lnTo>
                    <a:pt x="334" y="2667"/>
                  </a:lnTo>
                  <a:lnTo>
                    <a:pt x="2525" y="2667"/>
                  </a:lnTo>
                  <a:cubicBezTo>
                    <a:pt x="2608" y="2667"/>
                    <a:pt x="2680" y="2584"/>
                    <a:pt x="2680" y="2501"/>
                  </a:cubicBezTo>
                  <a:lnTo>
                    <a:pt x="2680" y="310"/>
                  </a:lnTo>
                  <a:lnTo>
                    <a:pt x="5049" y="310"/>
                  </a:lnTo>
                  <a:cubicBezTo>
                    <a:pt x="5144" y="310"/>
                    <a:pt x="5216" y="238"/>
                    <a:pt x="5216" y="143"/>
                  </a:cubicBezTo>
                  <a:cubicBezTo>
                    <a:pt x="5216" y="60"/>
                    <a:pt x="5132" y="0"/>
                    <a:pt x="5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14;p36">
              <a:extLst>
                <a:ext uri="{FF2B5EF4-FFF2-40B4-BE49-F238E27FC236}">
                  <a16:creationId xmlns:a16="http://schemas.microsoft.com/office/drawing/2014/main" id="{6D15F2F1-6576-4DBA-99AA-789854C24A92}"/>
                </a:ext>
              </a:extLst>
            </p:cNvPr>
            <p:cNvSpPr/>
            <p:nvPr/>
          </p:nvSpPr>
          <p:spPr>
            <a:xfrm>
              <a:off x="2717596" y="1747634"/>
              <a:ext cx="152412" cy="10613"/>
            </a:xfrm>
            <a:custGeom>
              <a:avLst/>
              <a:gdLst/>
              <a:ahLst/>
              <a:cxnLst/>
              <a:rect l="l" t="t" r="r" b="b"/>
              <a:pathLst>
                <a:path w="4811" h="335" extrusionOk="0">
                  <a:moveTo>
                    <a:pt x="167" y="1"/>
                  </a:moveTo>
                  <a:cubicBezTo>
                    <a:pt x="72" y="1"/>
                    <a:pt x="0" y="84"/>
                    <a:pt x="0" y="168"/>
                  </a:cubicBezTo>
                  <a:cubicBezTo>
                    <a:pt x="0" y="263"/>
                    <a:pt x="72" y="334"/>
                    <a:pt x="167" y="334"/>
                  </a:cubicBezTo>
                  <a:lnTo>
                    <a:pt x="4644" y="334"/>
                  </a:lnTo>
                  <a:cubicBezTo>
                    <a:pt x="4739" y="334"/>
                    <a:pt x="4810" y="263"/>
                    <a:pt x="4810" y="168"/>
                  </a:cubicBezTo>
                  <a:cubicBezTo>
                    <a:pt x="4798" y="84"/>
                    <a:pt x="4739"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15;p36">
              <a:extLst>
                <a:ext uri="{FF2B5EF4-FFF2-40B4-BE49-F238E27FC236}">
                  <a16:creationId xmlns:a16="http://schemas.microsoft.com/office/drawing/2014/main" id="{D4B8853E-5461-40E1-B4E5-412B42D04601}"/>
                </a:ext>
              </a:extLst>
            </p:cNvPr>
            <p:cNvSpPr/>
            <p:nvPr/>
          </p:nvSpPr>
          <p:spPr>
            <a:xfrm>
              <a:off x="2788876" y="1809886"/>
              <a:ext cx="81132" cy="10581"/>
            </a:xfrm>
            <a:custGeom>
              <a:avLst/>
              <a:gdLst/>
              <a:ahLst/>
              <a:cxnLst/>
              <a:rect l="l" t="t" r="r" b="b"/>
              <a:pathLst>
                <a:path w="2561" h="334" extrusionOk="0">
                  <a:moveTo>
                    <a:pt x="167" y="1"/>
                  </a:moveTo>
                  <a:cubicBezTo>
                    <a:pt x="72" y="1"/>
                    <a:pt x="0" y="84"/>
                    <a:pt x="0" y="167"/>
                  </a:cubicBezTo>
                  <a:cubicBezTo>
                    <a:pt x="0" y="262"/>
                    <a:pt x="72" y="334"/>
                    <a:pt x="167" y="334"/>
                  </a:cubicBezTo>
                  <a:lnTo>
                    <a:pt x="2394" y="334"/>
                  </a:lnTo>
                  <a:cubicBezTo>
                    <a:pt x="2489" y="334"/>
                    <a:pt x="2560" y="262"/>
                    <a:pt x="2560" y="167"/>
                  </a:cubicBezTo>
                  <a:cubicBezTo>
                    <a:pt x="2560" y="84"/>
                    <a:pt x="2489" y="1"/>
                    <a:pt x="2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16;p36">
              <a:extLst>
                <a:ext uri="{FF2B5EF4-FFF2-40B4-BE49-F238E27FC236}">
                  <a16:creationId xmlns:a16="http://schemas.microsoft.com/office/drawing/2014/main" id="{565A81D1-7D30-4F17-9903-D9DFBF09CC8A}"/>
                </a:ext>
              </a:extLst>
            </p:cNvPr>
            <p:cNvSpPr/>
            <p:nvPr/>
          </p:nvSpPr>
          <p:spPr>
            <a:xfrm>
              <a:off x="2717596" y="1722385"/>
              <a:ext cx="152412" cy="10201"/>
            </a:xfrm>
            <a:custGeom>
              <a:avLst/>
              <a:gdLst/>
              <a:ahLst/>
              <a:cxnLst/>
              <a:rect l="l" t="t" r="r" b="b"/>
              <a:pathLst>
                <a:path w="4811" h="322" extrusionOk="0">
                  <a:moveTo>
                    <a:pt x="167" y="0"/>
                  </a:moveTo>
                  <a:cubicBezTo>
                    <a:pt x="72" y="0"/>
                    <a:pt x="0" y="72"/>
                    <a:pt x="0" y="167"/>
                  </a:cubicBezTo>
                  <a:cubicBezTo>
                    <a:pt x="0" y="250"/>
                    <a:pt x="72" y="322"/>
                    <a:pt x="167" y="322"/>
                  </a:cubicBezTo>
                  <a:lnTo>
                    <a:pt x="4644" y="322"/>
                  </a:lnTo>
                  <a:cubicBezTo>
                    <a:pt x="4739" y="322"/>
                    <a:pt x="4810" y="250"/>
                    <a:pt x="4810" y="167"/>
                  </a:cubicBezTo>
                  <a:cubicBezTo>
                    <a:pt x="4798" y="60"/>
                    <a:pt x="4739" y="0"/>
                    <a:pt x="4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17;p36">
              <a:extLst>
                <a:ext uri="{FF2B5EF4-FFF2-40B4-BE49-F238E27FC236}">
                  <a16:creationId xmlns:a16="http://schemas.microsoft.com/office/drawing/2014/main" id="{898F8E9E-1EF6-4C6E-96C4-245DBD17AF72}"/>
                </a:ext>
              </a:extLst>
            </p:cNvPr>
            <p:cNvSpPr/>
            <p:nvPr/>
          </p:nvSpPr>
          <p:spPr>
            <a:xfrm>
              <a:off x="2717596" y="1696344"/>
              <a:ext cx="152412" cy="10613"/>
            </a:xfrm>
            <a:custGeom>
              <a:avLst/>
              <a:gdLst/>
              <a:ahLst/>
              <a:cxnLst/>
              <a:rect l="l" t="t" r="r" b="b"/>
              <a:pathLst>
                <a:path w="4811" h="335" extrusionOk="0">
                  <a:moveTo>
                    <a:pt x="167" y="1"/>
                  </a:moveTo>
                  <a:cubicBezTo>
                    <a:pt x="72" y="1"/>
                    <a:pt x="0" y="72"/>
                    <a:pt x="0" y="167"/>
                  </a:cubicBezTo>
                  <a:cubicBezTo>
                    <a:pt x="0" y="251"/>
                    <a:pt x="72" y="334"/>
                    <a:pt x="167" y="334"/>
                  </a:cubicBezTo>
                  <a:lnTo>
                    <a:pt x="4644" y="334"/>
                  </a:lnTo>
                  <a:cubicBezTo>
                    <a:pt x="4739" y="334"/>
                    <a:pt x="4810" y="251"/>
                    <a:pt x="4810" y="167"/>
                  </a:cubicBezTo>
                  <a:cubicBezTo>
                    <a:pt x="4798" y="72"/>
                    <a:pt x="4739"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18;p36">
              <a:extLst>
                <a:ext uri="{FF2B5EF4-FFF2-40B4-BE49-F238E27FC236}">
                  <a16:creationId xmlns:a16="http://schemas.microsoft.com/office/drawing/2014/main" id="{08EC1DD5-E7CE-48D4-ADD1-139E79725465}"/>
                </a:ext>
              </a:extLst>
            </p:cNvPr>
            <p:cNvSpPr/>
            <p:nvPr/>
          </p:nvSpPr>
          <p:spPr>
            <a:xfrm>
              <a:off x="2717596" y="1670335"/>
              <a:ext cx="152412" cy="10581"/>
            </a:xfrm>
            <a:custGeom>
              <a:avLst/>
              <a:gdLst/>
              <a:ahLst/>
              <a:cxnLst/>
              <a:rect l="l" t="t" r="r" b="b"/>
              <a:pathLst>
                <a:path w="4811" h="334" extrusionOk="0">
                  <a:moveTo>
                    <a:pt x="167" y="0"/>
                  </a:moveTo>
                  <a:cubicBezTo>
                    <a:pt x="72" y="0"/>
                    <a:pt x="0" y="84"/>
                    <a:pt x="0" y="167"/>
                  </a:cubicBezTo>
                  <a:cubicBezTo>
                    <a:pt x="0" y="262"/>
                    <a:pt x="72" y="334"/>
                    <a:pt x="167" y="334"/>
                  </a:cubicBezTo>
                  <a:lnTo>
                    <a:pt x="4644" y="334"/>
                  </a:lnTo>
                  <a:cubicBezTo>
                    <a:pt x="4739" y="334"/>
                    <a:pt x="4810" y="262"/>
                    <a:pt x="4810" y="167"/>
                  </a:cubicBezTo>
                  <a:cubicBezTo>
                    <a:pt x="4810" y="84"/>
                    <a:pt x="4739" y="0"/>
                    <a:pt x="4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20;p36">
              <a:extLst>
                <a:ext uri="{FF2B5EF4-FFF2-40B4-BE49-F238E27FC236}">
                  <a16:creationId xmlns:a16="http://schemas.microsoft.com/office/drawing/2014/main" id="{84248696-0AE4-416B-B3DF-C2A4865EB0D6}"/>
                </a:ext>
              </a:extLst>
            </p:cNvPr>
            <p:cNvSpPr/>
            <p:nvPr/>
          </p:nvSpPr>
          <p:spPr>
            <a:xfrm>
              <a:off x="2881352" y="1540424"/>
              <a:ext cx="16220" cy="15872"/>
            </a:xfrm>
            <a:custGeom>
              <a:avLst/>
              <a:gdLst/>
              <a:ahLst/>
              <a:cxnLst/>
              <a:rect l="l" t="t" r="r" b="b"/>
              <a:pathLst>
                <a:path w="512" h="501" extrusionOk="0">
                  <a:moveTo>
                    <a:pt x="262" y="1"/>
                  </a:moveTo>
                  <a:cubicBezTo>
                    <a:pt x="131" y="1"/>
                    <a:pt x="0" y="120"/>
                    <a:pt x="0" y="251"/>
                  </a:cubicBezTo>
                  <a:cubicBezTo>
                    <a:pt x="0" y="382"/>
                    <a:pt x="119" y="501"/>
                    <a:pt x="262" y="501"/>
                  </a:cubicBezTo>
                  <a:cubicBezTo>
                    <a:pt x="393" y="501"/>
                    <a:pt x="512" y="382"/>
                    <a:pt x="512" y="251"/>
                  </a:cubicBezTo>
                  <a:cubicBezTo>
                    <a:pt x="512" y="120"/>
                    <a:pt x="393"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21;p36">
              <a:extLst>
                <a:ext uri="{FF2B5EF4-FFF2-40B4-BE49-F238E27FC236}">
                  <a16:creationId xmlns:a16="http://schemas.microsoft.com/office/drawing/2014/main" id="{04386974-F2DC-426F-99E9-7B2DD48D13A1}"/>
                </a:ext>
              </a:extLst>
            </p:cNvPr>
            <p:cNvSpPr/>
            <p:nvPr/>
          </p:nvSpPr>
          <p:spPr>
            <a:xfrm>
              <a:off x="2943537" y="1513044"/>
              <a:ext cx="42261" cy="347783"/>
            </a:xfrm>
            <a:custGeom>
              <a:avLst/>
              <a:gdLst/>
              <a:ahLst/>
              <a:cxnLst/>
              <a:rect l="l" t="t" r="r" b="b"/>
              <a:pathLst>
                <a:path w="1334" h="10978" extrusionOk="0">
                  <a:moveTo>
                    <a:pt x="667" y="310"/>
                  </a:moveTo>
                  <a:cubicBezTo>
                    <a:pt x="857" y="310"/>
                    <a:pt x="1012" y="477"/>
                    <a:pt x="1012" y="655"/>
                  </a:cubicBezTo>
                  <a:lnTo>
                    <a:pt x="1012" y="1477"/>
                  </a:lnTo>
                  <a:lnTo>
                    <a:pt x="321" y="1477"/>
                  </a:lnTo>
                  <a:lnTo>
                    <a:pt x="321" y="655"/>
                  </a:lnTo>
                  <a:cubicBezTo>
                    <a:pt x="321" y="465"/>
                    <a:pt x="488" y="310"/>
                    <a:pt x="667" y="310"/>
                  </a:cubicBezTo>
                  <a:close/>
                  <a:moveTo>
                    <a:pt x="1024" y="1798"/>
                  </a:moveTo>
                  <a:lnTo>
                    <a:pt x="1024" y="2453"/>
                  </a:lnTo>
                  <a:lnTo>
                    <a:pt x="321" y="2453"/>
                  </a:lnTo>
                  <a:lnTo>
                    <a:pt x="321" y="1798"/>
                  </a:lnTo>
                  <a:close/>
                  <a:moveTo>
                    <a:pt x="964" y="9597"/>
                  </a:moveTo>
                  <a:lnTo>
                    <a:pt x="833" y="10525"/>
                  </a:lnTo>
                  <a:cubicBezTo>
                    <a:pt x="810" y="10597"/>
                    <a:pt x="750" y="10656"/>
                    <a:pt x="679" y="10656"/>
                  </a:cubicBezTo>
                  <a:cubicBezTo>
                    <a:pt x="607" y="10656"/>
                    <a:pt x="536" y="10597"/>
                    <a:pt x="536" y="10525"/>
                  </a:cubicBezTo>
                  <a:lnTo>
                    <a:pt x="417" y="9597"/>
                  </a:lnTo>
                  <a:close/>
                  <a:moveTo>
                    <a:pt x="667" y="0"/>
                  </a:moveTo>
                  <a:cubicBezTo>
                    <a:pt x="298" y="0"/>
                    <a:pt x="0" y="298"/>
                    <a:pt x="0" y="667"/>
                  </a:cubicBezTo>
                  <a:lnTo>
                    <a:pt x="0" y="1631"/>
                  </a:lnTo>
                  <a:lnTo>
                    <a:pt x="0" y="2822"/>
                  </a:lnTo>
                  <a:lnTo>
                    <a:pt x="0" y="4810"/>
                  </a:lnTo>
                  <a:cubicBezTo>
                    <a:pt x="0" y="4894"/>
                    <a:pt x="71" y="4965"/>
                    <a:pt x="167" y="4965"/>
                  </a:cubicBezTo>
                  <a:cubicBezTo>
                    <a:pt x="250" y="4965"/>
                    <a:pt x="321" y="4894"/>
                    <a:pt x="321" y="4810"/>
                  </a:cubicBezTo>
                  <a:lnTo>
                    <a:pt x="321" y="2763"/>
                  </a:lnTo>
                  <a:lnTo>
                    <a:pt x="1024" y="2763"/>
                  </a:lnTo>
                  <a:lnTo>
                    <a:pt x="1024" y="9275"/>
                  </a:lnTo>
                  <a:lnTo>
                    <a:pt x="321" y="9275"/>
                  </a:lnTo>
                  <a:lnTo>
                    <a:pt x="321" y="5430"/>
                  </a:lnTo>
                  <a:cubicBezTo>
                    <a:pt x="321" y="5346"/>
                    <a:pt x="250" y="5263"/>
                    <a:pt x="167" y="5263"/>
                  </a:cubicBezTo>
                  <a:cubicBezTo>
                    <a:pt x="71" y="5263"/>
                    <a:pt x="0" y="5346"/>
                    <a:pt x="0" y="5430"/>
                  </a:cubicBezTo>
                  <a:lnTo>
                    <a:pt x="0" y="9430"/>
                  </a:lnTo>
                  <a:cubicBezTo>
                    <a:pt x="0" y="9490"/>
                    <a:pt x="24" y="9537"/>
                    <a:pt x="60" y="9561"/>
                  </a:cubicBezTo>
                  <a:lnTo>
                    <a:pt x="191" y="10561"/>
                  </a:lnTo>
                  <a:cubicBezTo>
                    <a:pt x="226" y="10799"/>
                    <a:pt x="429" y="10978"/>
                    <a:pt x="667" y="10978"/>
                  </a:cubicBezTo>
                  <a:cubicBezTo>
                    <a:pt x="905" y="10978"/>
                    <a:pt x="1119" y="10799"/>
                    <a:pt x="1143" y="10561"/>
                  </a:cubicBezTo>
                  <a:lnTo>
                    <a:pt x="1274" y="9561"/>
                  </a:lnTo>
                  <a:cubicBezTo>
                    <a:pt x="1322" y="9537"/>
                    <a:pt x="1334" y="9490"/>
                    <a:pt x="1334" y="9430"/>
                  </a:cubicBezTo>
                  <a:lnTo>
                    <a:pt x="1334" y="2822"/>
                  </a:lnTo>
                  <a:lnTo>
                    <a:pt x="1334" y="1631"/>
                  </a:lnTo>
                  <a:lnTo>
                    <a:pt x="1334" y="667"/>
                  </a:lnTo>
                  <a:cubicBezTo>
                    <a:pt x="1334" y="298"/>
                    <a:pt x="1036" y="0"/>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Прямоугольник: скругленные углы 19">
            <a:extLst>
              <a:ext uri="{FF2B5EF4-FFF2-40B4-BE49-F238E27FC236}">
                <a16:creationId xmlns:a16="http://schemas.microsoft.com/office/drawing/2014/main" id="{D915C33B-962F-4E14-BEE9-754511A50E28}"/>
              </a:ext>
            </a:extLst>
          </p:cNvPr>
          <p:cNvSpPr/>
          <p:nvPr/>
        </p:nvSpPr>
        <p:spPr>
          <a:xfrm>
            <a:off x="8158755" y="1329805"/>
            <a:ext cx="3305379" cy="4440495"/>
          </a:xfrm>
          <a:prstGeom prst="roundRect">
            <a:avLst>
              <a:gd name="adj" fmla="val 11186"/>
            </a:avLst>
          </a:prstGeom>
          <a:solidFill>
            <a:schemeClr val="bg1"/>
          </a:solidFill>
          <a:ln w="19050">
            <a:solidFill>
              <a:srgbClr val="0F17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Объект 2">
            <a:extLst>
              <a:ext uri="{FF2B5EF4-FFF2-40B4-BE49-F238E27FC236}">
                <a16:creationId xmlns:a16="http://schemas.microsoft.com/office/drawing/2014/main" id="{262551F9-7AF5-4B2C-BA9A-2279E7C3E0DC}"/>
              </a:ext>
            </a:extLst>
          </p:cNvPr>
          <p:cNvSpPr txBox="1">
            <a:spLocks/>
          </p:cNvSpPr>
          <p:nvPr/>
        </p:nvSpPr>
        <p:spPr>
          <a:xfrm>
            <a:off x="8248546" y="3009246"/>
            <a:ext cx="3029539" cy="19431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0"/>
              </a:lnSpc>
              <a:buFont typeface="Arial" panose="020B0604020202020204" pitchFamily="34" charset="0"/>
              <a:buNone/>
            </a:pPr>
            <a:r>
              <a:rPr lang="ru-RU" sz="1800" dirty="0">
                <a:solidFill>
                  <a:schemeClr val="tx1">
                    <a:lumMod val="95000"/>
                    <a:lumOff val="5000"/>
                  </a:schemeClr>
                </a:solidFill>
                <a:latin typeface="Open Sans" pitchFamily="2" charset="0"/>
                <a:ea typeface="Open Sans" pitchFamily="2" charset="0"/>
                <a:cs typeface="Open Sans" pitchFamily="2" charset="0"/>
              </a:rPr>
              <a:t>В этом же НПФ подать заявление о переводе пенсионных накоплений </a:t>
            </a:r>
            <a:br>
              <a:rPr lang="ru-RU" sz="1800" dirty="0">
                <a:solidFill>
                  <a:schemeClr val="tx1">
                    <a:lumMod val="95000"/>
                    <a:lumOff val="5000"/>
                  </a:schemeClr>
                </a:solidFill>
                <a:latin typeface="Open Sans" pitchFamily="2" charset="0"/>
                <a:ea typeface="Open Sans" pitchFamily="2" charset="0"/>
                <a:cs typeface="Open Sans" pitchFamily="2" charset="0"/>
              </a:rPr>
            </a:br>
            <a:r>
              <a:rPr lang="ru-RU" sz="1800" dirty="0">
                <a:solidFill>
                  <a:schemeClr val="tx1">
                    <a:lumMod val="95000"/>
                    <a:lumOff val="5000"/>
                  </a:schemeClr>
                </a:solidFill>
                <a:latin typeface="Open Sans" pitchFamily="2" charset="0"/>
                <a:ea typeface="Open Sans" pitchFamily="2" charset="0"/>
                <a:cs typeface="Open Sans" pitchFamily="2" charset="0"/>
              </a:rPr>
              <a:t>по ОПС в ПДС – в личном кабинете на сайте, мобильном приложении НПФ или очно</a:t>
            </a:r>
          </a:p>
        </p:txBody>
      </p:sp>
      <p:grpSp>
        <p:nvGrpSpPr>
          <p:cNvPr id="72" name="Google Shape;2905;p36">
            <a:extLst>
              <a:ext uri="{FF2B5EF4-FFF2-40B4-BE49-F238E27FC236}">
                <a16:creationId xmlns:a16="http://schemas.microsoft.com/office/drawing/2014/main" id="{5A2E69B2-EC0D-42B9-91F3-FE1079BC6984}"/>
              </a:ext>
            </a:extLst>
          </p:cNvPr>
          <p:cNvGrpSpPr/>
          <p:nvPr/>
        </p:nvGrpSpPr>
        <p:grpSpPr>
          <a:xfrm>
            <a:off x="9377355" y="1633784"/>
            <a:ext cx="868179" cy="1041624"/>
            <a:chOff x="3127598" y="1513234"/>
            <a:chExt cx="289714" cy="347593"/>
          </a:xfrm>
          <a:solidFill>
            <a:srgbClr val="0EB6B6"/>
          </a:solidFill>
        </p:grpSpPr>
        <p:sp>
          <p:nvSpPr>
            <p:cNvPr id="73" name="Google Shape;2906;p36">
              <a:extLst>
                <a:ext uri="{FF2B5EF4-FFF2-40B4-BE49-F238E27FC236}">
                  <a16:creationId xmlns:a16="http://schemas.microsoft.com/office/drawing/2014/main" id="{357C9070-F538-4C66-B6E2-B8AB4CB23184}"/>
                </a:ext>
              </a:extLst>
            </p:cNvPr>
            <p:cNvSpPr/>
            <p:nvPr/>
          </p:nvSpPr>
          <p:spPr>
            <a:xfrm>
              <a:off x="3127598" y="1513234"/>
              <a:ext cx="289714" cy="347593"/>
            </a:xfrm>
            <a:custGeom>
              <a:avLst/>
              <a:gdLst/>
              <a:ahLst/>
              <a:cxnLst/>
              <a:rect l="l" t="t" r="r" b="b"/>
              <a:pathLst>
                <a:path w="9145" h="10972" extrusionOk="0">
                  <a:moveTo>
                    <a:pt x="1917" y="8995"/>
                  </a:moveTo>
                  <a:lnTo>
                    <a:pt x="1917" y="10412"/>
                  </a:lnTo>
                  <a:lnTo>
                    <a:pt x="1358" y="9841"/>
                  </a:lnTo>
                  <a:lnTo>
                    <a:pt x="548" y="8995"/>
                  </a:lnTo>
                  <a:close/>
                  <a:moveTo>
                    <a:pt x="6192" y="0"/>
                  </a:moveTo>
                  <a:cubicBezTo>
                    <a:pt x="5828" y="0"/>
                    <a:pt x="5465" y="137"/>
                    <a:pt x="5191" y="411"/>
                  </a:cubicBezTo>
                  <a:lnTo>
                    <a:pt x="5156" y="435"/>
                  </a:lnTo>
                  <a:cubicBezTo>
                    <a:pt x="5096" y="494"/>
                    <a:pt x="5096" y="602"/>
                    <a:pt x="5168" y="661"/>
                  </a:cubicBezTo>
                  <a:cubicBezTo>
                    <a:pt x="5196" y="689"/>
                    <a:pt x="5235" y="704"/>
                    <a:pt x="5275" y="704"/>
                  </a:cubicBezTo>
                  <a:cubicBezTo>
                    <a:pt x="5319" y="704"/>
                    <a:pt x="5363" y="686"/>
                    <a:pt x="5394" y="649"/>
                  </a:cubicBezTo>
                  <a:lnTo>
                    <a:pt x="5430" y="613"/>
                  </a:lnTo>
                  <a:cubicBezTo>
                    <a:pt x="5644" y="399"/>
                    <a:pt x="5927" y="292"/>
                    <a:pt x="6209" y="292"/>
                  </a:cubicBezTo>
                  <a:cubicBezTo>
                    <a:pt x="6492" y="292"/>
                    <a:pt x="6775" y="399"/>
                    <a:pt x="6989" y="613"/>
                  </a:cubicBezTo>
                  <a:cubicBezTo>
                    <a:pt x="7418" y="1042"/>
                    <a:pt x="7418" y="1745"/>
                    <a:pt x="6989" y="2185"/>
                  </a:cubicBezTo>
                  <a:cubicBezTo>
                    <a:pt x="6775" y="2399"/>
                    <a:pt x="6492" y="2507"/>
                    <a:pt x="6209" y="2507"/>
                  </a:cubicBezTo>
                  <a:cubicBezTo>
                    <a:pt x="5927" y="2507"/>
                    <a:pt x="5644" y="2399"/>
                    <a:pt x="5430" y="2185"/>
                  </a:cubicBezTo>
                  <a:cubicBezTo>
                    <a:pt x="5168" y="1923"/>
                    <a:pt x="5049" y="1554"/>
                    <a:pt x="5132" y="1209"/>
                  </a:cubicBezTo>
                  <a:cubicBezTo>
                    <a:pt x="5144" y="1125"/>
                    <a:pt x="5084" y="1030"/>
                    <a:pt x="4989" y="1018"/>
                  </a:cubicBezTo>
                  <a:cubicBezTo>
                    <a:pt x="4982" y="1017"/>
                    <a:pt x="4975" y="1017"/>
                    <a:pt x="4967" y="1017"/>
                  </a:cubicBezTo>
                  <a:cubicBezTo>
                    <a:pt x="4890" y="1017"/>
                    <a:pt x="4809" y="1073"/>
                    <a:pt x="4798" y="1149"/>
                  </a:cubicBezTo>
                  <a:cubicBezTo>
                    <a:pt x="4751" y="1387"/>
                    <a:pt x="4775" y="1614"/>
                    <a:pt x="4846" y="1840"/>
                  </a:cubicBezTo>
                  <a:lnTo>
                    <a:pt x="3132" y="1840"/>
                  </a:lnTo>
                  <a:cubicBezTo>
                    <a:pt x="3048" y="1840"/>
                    <a:pt x="2965" y="1911"/>
                    <a:pt x="2965" y="2006"/>
                  </a:cubicBezTo>
                  <a:cubicBezTo>
                    <a:pt x="2965" y="2090"/>
                    <a:pt x="3048" y="2161"/>
                    <a:pt x="3132" y="2161"/>
                  </a:cubicBezTo>
                  <a:lnTo>
                    <a:pt x="4989" y="2161"/>
                  </a:lnTo>
                  <a:lnTo>
                    <a:pt x="5084" y="2304"/>
                  </a:lnTo>
                  <a:lnTo>
                    <a:pt x="4310" y="3078"/>
                  </a:lnTo>
                  <a:cubicBezTo>
                    <a:pt x="4251" y="3126"/>
                    <a:pt x="4251" y="3233"/>
                    <a:pt x="4310" y="3292"/>
                  </a:cubicBezTo>
                  <a:cubicBezTo>
                    <a:pt x="4334" y="3328"/>
                    <a:pt x="4382" y="3340"/>
                    <a:pt x="4429" y="3340"/>
                  </a:cubicBezTo>
                  <a:cubicBezTo>
                    <a:pt x="4477" y="3340"/>
                    <a:pt x="4513" y="3328"/>
                    <a:pt x="4548" y="3292"/>
                  </a:cubicBezTo>
                  <a:lnTo>
                    <a:pt x="5322" y="2518"/>
                  </a:lnTo>
                  <a:cubicBezTo>
                    <a:pt x="5572" y="2733"/>
                    <a:pt x="5882" y="2840"/>
                    <a:pt x="6203" y="2840"/>
                  </a:cubicBezTo>
                  <a:cubicBezTo>
                    <a:pt x="6561" y="2840"/>
                    <a:pt x="6930" y="2697"/>
                    <a:pt x="7215" y="2423"/>
                  </a:cubicBezTo>
                  <a:cubicBezTo>
                    <a:pt x="7287" y="2340"/>
                    <a:pt x="7358" y="2256"/>
                    <a:pt x="7418" y="2161"/>
                  </a:cubicBezTo>
                  <a:lnTo>
                    <a:pt x="8835" y="2161"/>
                  </a:lnTo>
                  <a:lnTo>
                    <a:pt x="8835" y="10662"/>
                  </a:lnTo>
                  <a:lnTo>
                    <a:pt x="2239" y="10662"/>
                  </a:lnTo>
                  <a:lnTo>
                    <a:pt x="2239" y="8864"/>
                  </a:lnTo>
                  <a:cubicBezTo>
                    <a:pt x="2239" y="8769"/>
                    <a:pt x="2167" y="8698"/>
                    <a:pt x="2072" y="8698"/>
                  </a:cubicBezTo>
                  <a:lnTo>
                    <a:pt x="334" y="8698"/>
                  </a:lnTo>
                  <a:lnTo>
                    <a:pt x="334" y="2161"/>
                  </a:lnTo>
                  <a:lnTo>
                    <a:pt x="2489" y="2161"/>
                  </a:lnTo>
                  <a:cubicBezTo>
                    <a:pt x="2584" y="2161"/>
                    <a:pt x="2655" y="2090"/>
                    <a:pt x="2655" y="2006"/>
                  </a:cubicBezTo>
                  <a:cubicBezTo>
                    <a:pt x="2655" y="1911"/>
                    <a:pt x="2584" y="1840"/>
                    <a:pt x="2489" y="1840"/>
                  </a:cubicBezTo>
                  <a:lnTo>
                    <a:pt x="167" y="1840"/>
                  </a:lnTo>
                  <a:cubicBezTo>
                    <a:pt x="84" y="1840"/>
                    <a:pt x="0" y="1911"/>
                    <a:pt x="0" y="2006"/>
                  </a:cubicBezTo>
                  <a:lnTo>
                    <a:pt x="0" y="8853"/>
                  </a:lnTo>
                  <a:cubicBezTo>
                    <a:pt x="0" y="8888"/>
                    <a:pt x="24" y="8936"/>
                    <a:pt x="48" y="8972"/>
                  </a:cubicBezTo>
                  <a:lnTo>
                    <a:pt x="1060" y="10007"/>
                  </a:lnTo>
                  <a:lnTo>
                    <a:pt x="1953" y="10936"/>
                  </a:lnTo>
                  <a:cubicBezTo>
                    <a:pt x="1989" y="10960"/>
                    <a:pt x="2024" y="10972"/>
                    <a:pt x="2072" y="10972"/>
                  </a:cubicBezTo>
                  <a:lnTo>
                    <a:pt x="8978" y="10972"/>
                  </a:lnTo>
                  <a:cubicBezTo>
                    <a:pt x="9073" y="10972"/>
                    <a:pt x="9144" y="10900"/>
                    <a:pt x="9144" y="10817"/>
                  </a:cubicBezTo>
                  <a:lnTo>
                    <a:pt x="9144" y="2006"/>
                  </a:lnTo>
                  <a:cubicBezTo>
                    <a:pt x="9132" y="1911"/>
                    <a:pt x="9073" y="1840"/>
                    <a:pt x="8978" y="1840"/>
                  </a:cubicBezTo>
                  <a:lnTo>
                    <a:pt x="7549" y="1840"/>
                  </a:lnTo>
                  <a:cubicBezTo>
                    <a:pt x="7704" y="1352"/>
                    <a:pt x="7585" y="792"/>
                    <a:pt x="7192" y="411"/>
                  </a:cubicBezTo>
                  <a:cubicBezTo>
                    <a:pt x="6918" y="137"/>
                    <a:pt x="6555" y="0"/>
                    <a:pt x="6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2907;p36">
              <a:extLst>
                <a:ext uri="{FF2B5EF4-FFF2-40B4-BE49-F238E27FC236}">
                  <a16:creationId xmlns:a16="http://schemas.microsoft.com/office/drawing/2014/main" id="{017AC8E0-FEEF-4152-BE76-9E58DA8DBC1D}"/>
                </a:ext>
              </a:extLst>
            </p:cNvPr>
            <p:cNvSpPr/>
            <p:nvPr/>
          </p:nvSpPr>
          <p:spPr>
            <a:xfrm>
              <a:off x="3254698" y="1788375"/>
              <a:ext cx="121493" cy="10233"/>
            </a:xfrm>
            <a:custGeom>
              <a:avLst/>
              <a:gdLst/>
              <a:ahLst/>
              <a:cxnLst/>
              <a:rect l="l" t="t" r="r" b="b"/>
              <a:pathLst>
                <a:path w="3835" h="323" extrusionOk="0">
                  <a:moveTo>
                    <a:pt x="167" y="1"/>
                  </a:moveTo>
                  <a:cubicBezTo>
                    <a:pt x="72" y="1"/>
                    <a:pt x="1" y="72"/>
                    <a:pt x="1" y="168"/>
                  </a:cubicBezTo>
                  <a:cubicBezTo>
                    <a:pt x="1" y="251"/>
                    <a:pt x="72" y="322"/>
                    <a:pt x="167" y="322"/>
                  </a:cubicBezTo>
                  <a:lnTo>
                    <a:pt x="3680" y="322"/>
                  </a:lnTo>
                  <a:cubicBezTo>
                    <a:pt x="3763" y="322"/>
                    <a:pt x="3834" y="251"/>
                    <a:pt x="3834" y="168"/>
                  </a:cubicBezTo>
                  <a:cubicBezTo>
                    <a:pt x="3834" y="72"/>
                    <a:pt x="3763" y="1"/>
                    <a:pt x="3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8;p36">
              <a:extLst>
                <a:ext uri="{FF2B5EF4-FFF2-40B4-BE49-F238E27FC236}">
                  <a16:creationId xmlns:a16="http://schemas.microsoft.com/office/drawing/2014/main" id="{D9EA6F6E-6BE3-4F96-8E70-F55A010271AD}"/>
                </a:ext>
              </a:extLst>
            </p:cNvPr>
            <p:cNvSpPr/>
            <p:nvPr/>
          </p:nvSpPr>
          <p:spPr>
            <a:xfrm>
              <a:off x="3185668" y="1638275"/>
              <a:ext cx="172783" cy="29051"/>
            </a:xfrm>
            <a:custGeom>
              <a:avLst/>
              <a:gdLst/>
              <a:ahLst/>
              <a:cxnLst/>
              <a:rect l="l" t="t" r="r" b="b"/>
              <a:pathLst>
                <a:path w="5454" h="917" extrusionOk="0">
                  <a:moveTo>
                    <a:pt x="168" y="0"/>
                  </a:moveTo>
                  <a:cubicBezTo>
                    <a:pt x="72" y="0"/>
                    <a:pt x="1" y="84"/>
                    <a:pt x="1" y="167"/>
                  </a:cubicBezTo>
                  <a:lnTo>
                    <a:pt x="1" y="750"/>
                  </a:lnTo>
                  <a:cubicBezTo>
                    <a:pt x="1" y="834"/>
                    <a:pt x="72" y="917"/>
                    <a:pt x="168" y="917"/>
                  </a:cubicBezTo>
                  <a:lnTo>
                    <a:pt x="5275" y="917"/>
                  </a:lnTo>
                  <a:cubicBezTo>
                    <a:pt x="5359" y="917"/>
                    <a:pt x="5430" y="834"/>
                    <a:pt x="5430" y="750"/>
                  </a:cubicBezTo>
                  <a:lnTo>
                    <a:pt x="5430" y="167"/>
                  </a:lnTo>
                  <a:cubicBezTo>
                    <a:pt x="5454" y="84"/>
                    <a:pt x="5382" y="0"/>
                    <a:pt x="5287" y="0"/>
                  </a:cubicBezTo>
                  <a:lnTo>
                    <a:pt x="4228" y="0"/>
                  </a:lnTo>
                  <a:cubicBezTo>
                    <a:pt x="4144" y="0"/>
                    <a:pt x="4073" y="84"/>
                    <a:pt x="4073" y="167"/>
                  </a:cubicBezTo>
                  <a:cubicBezTo>
                    <a:pt x="4073" y="262"/>
                    <a:pt x="4144" y="334"/>
                    <a:pt x="4228" y="334"/>
                  </a:cubicBezTo>
                  <a:lnTo>
                    <a:pt x="5121" y="334"/>
                  </a:lnTo>
                  <a:lnTo>
                    <a:pt x="5121" y="584"/>
                  </a:lnTo>
                  <a:lnTo>
                    <a:pt x="334" y="584"/>
                  </a:lnTo>
                  <a:lnTo>
                    <a:pt x="334" y="334"/>
                  </a:lnTo>
                  <a:lnTo>
                    <a:pt x="3597" y="334"/>
                  </a:lnTo>
                  <a:cubicBezTo>
                    <a:pt x="3680" y="334"/>
                    <a:pt x="3751" y="262"/>
                    <a:pt x="3751" y="167"/>
                  </a:cubicBezTo>
                  <a:cubicBezTo>
                    <a:pt x="3751" y="84"/>
                    <a:pt x="3680" y="0"/>
                    <a:pt x="3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9;p36">
              <a:extLst>
                <a:ext uri="{FF2B5EF4-FFF2-40B4-BE49-F238E27FC236}">
                  <a16:creationId xmlns:a16="http://schemas.microsoft.com/office/drawing/2014/main" id="{808D85E5-3C02-4489-8C91-D52CF00F12AC}"/>
                </a:ext>
              </a:extLst>
            </p:cNvPr>
            <p:cNvSpPr/>
            <p:nvPr/>
          </p:nvSpPr>
          <p:spPr>
            <a:xfrm>
              <a:off x="3186428" y="1681645"/>
              <a:ext cx="172022" cy="10581"/>
            </a:xfrm>
            <a:custGeom>
              <a:avLst/>
              <a:gdLst/>
              <a:ahLst/>
              <a:cxnLst/>
              <a:rect l="l" t="t" r="r" b="b"/>
              <a:pathLst>
                <a:path w="5430" h="334" extrusionOk="0">
                  <a:moveTo>
                    <a:pt x="155" y="0"/>
                  </a:moveTo>
                  <a:cubicBezTo>
                    <a:pt x="72" y="0"/>
                    <a:pt x="1" y="84"/>
                    <a:pt x="1" y="167"/>
                  </a:cubicBezTo>
                  <a:cubicBezTo>
                    <a:pt x="1" y="262"/>
                    <a:pt x="72" y="334"/>
                    <a:pt x="155" y="334"/>
                  </a:cubicBezTo>
                  <a:lnTo>
                    <a:pt x="5263" y="334"/>
                  </a:lnTo>
                  <a:cubicBezTo>
                    <a:pt x="5358" y="334"/>
                    <a:pt x="5430" y="262"/>
                    <a:pt x="5430" y="167"/>
                  </a:cubicBezTo>
                  <a:cubicBezTo>
                    <a:pt x="5430" y="84"/>
                    <a:pt x="5358" y="0"/>
                    <a:pt x="5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10;p36">
              <a:extLst>
                <a:ext uri="{FF2B5EF4-FFF2-40B4-BE49-F238E27FC236}">
                  <a16:creationId xmlns:a16="http://schemas.microsoft.com/office/drawing/2014/main" id="{CB662A5C-545E-45A8-A372-96FF8EE8E40E}"/>
                </a:ext>
              </a:extLst>
            </p:cNvPr>
            <p:cNvSpPr/>
            <p:nvPr/>
          </p:nvSpPr>
          <p:spPr>
            <a:xfrm>
              <a:off x="3186428" y="1707306"/>
              <a:ext cx="172022" cy="10201"/>
            </a:xfrm>
            <a:custGeom>
              <a:avLst/>
              <a:gdLst/>
              <a:ahLst/>
              <a:cxnLst/>
              <a:rect l="l" t="t" r="r" b="b"/>
              <a:pathLst>
                <a:path w="5430" h="322" extrusionOk="0">
                  <a:moveTo>
                    <a:pt x="155" y="0"/>
                  </a:moveTo>
                  <a:cubicBezTo>
                    <a:pt x="72" y="0"/>
                    <a:pt x="1" y="71"/>
                    <a:pt x="1" y="167"/>
                  </a:cubicBezTo>
                  <a:cubicBezTo>
                    <a:pt x="1" y="250"/>
                    <a:pt x="72" y="321"/>
                    <a:pt x="155" y="321"/>
                  </a:cubicBezTo>
                  <a:lnTo>
                    <a:pt x="5263" y="321"/>
                  </a:lnTo>
                  <a:cubicBezTo>
                    <a:pt x="5358" y="321"/>
                    <a:pt x="5430" y="250"/>
                    <a:pt x="5430" y="167"/>
                  </a:cubicBezTo>
                  <a:cubicBezTo>
                    <a:pt x="5430" y="71"/>
                    <a:pt x="5358" y="0"/>
                    <a:pt x="5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Группа 1">
            <a:extLst>
              <a:ext uri="{FF2B5EF4-FFF2-40B4-BE49-F238E27FC236}">
                <a16:creationId xmlns:a16="http://schemas.microsoft.com/office/drawing/2014/main" id="{6841F29C-34B5-423B-8869-C18FB3172A6A}"/>
              </a:ext>
            </a:extLst>
          </p:cNvPr>
          <p:cNvGrpSpPr/>
          <p:nvPr/>
        </p:nvGrpSpPr>
        <p:grpSpPr>
          <a:xfrm>
            <a:off x="7534275" y="1421679"/>
            <a:ext cx="687183" cy="797132"/>
            <a:chOff x="2900612" y="1421681"/>
            <a:chExt cx="687183" cy="797132"/>
          </a:xfrm>
        </p:grpSpPr>
        <p:sp>
          <p:nvSpPr>
            <p:cNvPr id="71" name="Шестиугольник 70">
              <a:extLst>
                <a:ext uri="{FF2B5EF4-FFF2-40B4-BE49-F238E27FC236}">
                  <a16:creationId xmlns:a16="http://schemas.microsoft.com/office/drawing/2014/main" id="{3CA7817B-F2D1-4E65-946F-10F62C91FEE6}"/>
                </a:ext>
              </a:extLst>
            </p:cNvPr>
            <p:cNvSpPr/>
            <p:nvPr/>
          </p:nvSpPr>
          <p:spPr>
            <a:xfrm rot="5400000">
              <a:off x="2845638" y="1476655"/>
              <a:ext cx="797132" cy="687183"/>
            </a:xfrm>
            <a:prstGeom prst="hexagon">
              <a:avLst>
                <a:gd name="adj" fmla="val 28610"/>
                <a:gd name="vf" fmla="val 115470"/>
              </a:avLst>
            </a:prstGeom>
            <a:solidFill>
              <a:srgbClr val="0EB6B6"/>
            </a:solidFill>
            <a:ln w="28575">
              <a:solidFill>
                <a:srgbClr val="0F1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2" name="Рисунок 61">
              <a:extLst>
                <a:ext uri="{FF2B5EF4-FFF2-40B4-BE49-F238E27FC236}">
                  <a16:creationId xmlns:a16="http://schemas.microsoft.com/office/drawing/2014/main" id="{D256C673-B403-4B52-ABF6-E0B9B843919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016907" y="1591160"/>
              <a:ext cx="445450" cy="445450"/>
            </a:xfrm>
            <a:prstGeom prst="rect">
              <a:avLst/>
            </a:prstGeom>
          </p:spPr>
        </p:pic>
      </p:grpSp>
      <p:grpSp>
        <p:nvGrpSpPr>
          <p:cNvPr id="78" name="Группа 77">
            <a:extLst>
              <a:ext uri="{FF2B5EF4-FFF2-40B4-BE49-F238E27FC236}">
                <a16:creationId xmlns:a16="http://schemas.microsoft.com/office/drawing/2014/main" id="{09E91A04-9CE6-4C18-BA96-9A5957054287}"/>
              </a:ext>
            </a:extLst>
          </p:cNvPr>
          <p:cNvGrpSpPr/>
          <p:nvPr/>
        </p:nvGrpSpPr>
        <p:grpSpPr>
          <a:xfrm>
            <a:off x="3662438" y="1421679"/>
            <a:ext cx="687183" cy="797132"/>
            <a:chOff x="2900612" y="1421681"/>
            <a:chExt cx="687183" cy="797132"/>
          </a:xfrm>
        </p:grpSpPr>
        <p:sp>
          <p:nvSpPr>
            <p:cNvPr id="79" name="Шестиугольник 78">
              <a:extLst>
                <a:ext uri="{FF2B5EF4-FFF2-40B4-BE49-F238E27FC236}">
                  <a16:creationId xmlns:a16="http://schemas.microsoft.com/office/drawing/2014/main" id="{724A111E-C1A1-440F-8249-C276CB0061D3}"/>
                </a:ext>
              </a:extLst>
            </p:cNvPr>
            <p:cNvSpPr/>
            <p:nvPr/>
          </p:nvSpPr>
          <p:spPr>
            <a:xfrm rot="5400000">
              <a:off x="2845638" y="1476655"/>
              <a:ext cx="797132" cy="687183"/>
            </a:xfrm>
            <a:prstGeom prst="hexagon">
              <a:avLst>
                <a:gd name="adj" fmla="val 28610"/>
                <a:gd name="vf" fmla="val 115470"/>
              </a:avLst>
            </a:prstGeom>
            <a:solidFill>
              <a:srgbClr val="0EB6B6"/>
            </a:solidFill>
            <a:ln w="28575">
              <a:solidFill>
                <a:srgbClr val="0F1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0" name="Рисунок 79">
              <a:extLst>
                <a:ext uri="{FF2B5EF4-FFF2-40B4-BE49-F238E27FC236}">
                  <a16:creationId xmlns:a16="http://schemas.microsoft.com/office/drawing/2014/main" id="{59163A82-47C6-4BE6-A3DF-5242AD786E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016907" y="1591160"/>
              <a:ext cx="445450" cy="445450"/>
            </a:xfrm>
            <a:prstGeom prst="rect">
              <a:avLst/>
            </a:prstGeom>
          </p:spPr>
        </p:pic>
      </p:grpSp>
      <p:sp>
        <p:nvSpPr>
          <p:cNvPr id="43" name="Заголовок 1">
            <a:extLst>
              <a:ext uri="{FF2B5EF4-FFF2-40B4-BE49-F238E27FC236}">
                <a16:creationId xmlns:a16="http://schemas.microsoft.com/office/drawing/2014/main" id="{8A7901CE-4F62-4DE4-A327-3132CAA48DF5}"/>
              </a:ext>
            </a:extLst>
          </p:cNvPr>
          <p:cNvSpPr txBox="1">
            <a:spLocks/>
          </p:cNvSpPr>
          <p:nvPr/>
        </p:nvSpPr>
        <p:spPr>
          <a:xfrm>
            <a:off x="1687294" y="5709062"/>
            <a:ext cx="779672" cy="9804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rgbClr val="027E73"/>
                </a:solidFill>
                <a:latin typeface="Golos Text" panose="020B0503020202020204" pitchFamily="34" charset="-52"/>
                <a:ea typeface="Open Sans" pitchFamily="2" charset="0"/>
                <a:cs typeface="Golos Text" panose="020B0503020202020204" pitchFamily="34" charset="-52"/>
              </a:rPr>
              <a:t>01</a:t>
            </a:r>
          </a:p>
        </p:txBody>
      </p:sp>
      <p:sp>
        <p:nvSpPr>
          <p:cNvPr id="44" name="Заголовок 1">
            <a:extLst>
              <a:ext uri="{FF2B5EF4-FFF2-40B4-BE49-F238E27FC236}">
                <a16:creationId xmlns:a16="http://schemas.microsoft.com/office/drawing/2014/main" id="{58D986A9-9481-463A-A2FF-6FDE13A25098}"/>
              </a:ext>
            </a:extLst>
          </p:cNvPr>
          <p:cNvSpPr txBox="1">
            <a:spLocks/>
          </p:cNvSpPr>
          <p:nvPr/>
        </p:nvSpPr>
        <p:spPr>
          <a:xfrm>
            <a:off x="5554451" y="5709062"/>
            <a:ext cx="779672" cy="9804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rgbClr val="027E73"/>
                </a:solidFill>
                <a:latin typeface="Golos Text" panose="020B0503020202020204" pitchFamily="34" charset="-52"/>
                <a:ea typeface="Open Sans" pitchFamily="2" charset="0"/>
                <a:cs typeface="Golos Text" panose="020B0503020202020204" pitchFamily="34" charset="-52"/>
              </a:rPr>
              <a:t>02</a:t>
            </a:r>
          </a:p>
        </p:txBody>
      </p:sp>
      <p:sp>
        <p:nvSpPr>
          <p:cNvPr id="45" name="Заголовок 1">
            <a:extLst>
              <a:ext uri="{FF2B5EF4-FFF2-40B4-BE49-F238E27FC236}">
                <a16:creationId xmlns:a16="http://schemas.microsoft.com/office/drawing/2014/main" id="{733F3D1C-5ACC-4895-BFB4-57CDF31982B2}"/>
              </a:ext>
            </a:extLst>
          </p:cNvPr>
          <p:cNvSpPr txBox="1">
            <a:spLocks/>
          </p:cNvSpPr>
          <p:nvPr/>
        </p:nvSpPr>
        <p:spPr>
          <a:xfrm>
            <a:off x="9421608" y="5709062"/>
            <a:ext cx="779672" cy="9804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rgbClr val="027E73"/>
                </a:solidFill>
                <a:latin typeface="Golos Text" panose="020B0503020202020204" pitchFamily="34" charset="-52"/>
                <a:ea typeface="Open Sans" pitchFamily="2" charset="0"/>
                <a:cs typeface="Golos Text" panose="020B0503020202020204" pitchFamily="34" charset="-52"/>
              </a:rPr>
              <a:t>03</a:t>
            </a:r>
          </a:p>
        </p:txBody>
      </p:sp>
      <p:sp>
        <p:nvSpPr>
          <p:cNvPr id="46" name="Прямоугольник 45">
            <a:extLst>
              <a:ext uri="{FF2B5EF4-FFF2-40B4-BE49-F238E27FC236}">
                <a16:creationId xmlns:a16="http://schemas.microsoft.com/office/drawing/2014/main" id="{CD5B0101-11BC-4F66-A5E7-16F76F5F7BB1}"/>
              </a:ext>
            </a:extLst>
          </p:cNvPr>
          <p:cNvSpPr/>
          <p:nvPr/>
        </p:nvSpPr>
        <p:spPr>
          <a:xfrm>
            <a:off x="595499" y="3087193"/>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a:extLst>
              <a:ext uri="{FF2B5EF4-FFF2-40B4-BE49-F238E27FC236}">
                <a16:creationId xmlns:a16="http://schemas.microsoft.com/office/drawing/2014/main" id="{67427A62-CF1E-4BD8-A18F-048A57533229}"/>
              </a:ext>
            </a:extLst>
          </p:cNvPr>
          <p:cNvSpPr/>
          <p:nvPr/>
        </p:nvSpPr>
        <p:spPr>
          <a:xfrm>
            <a:off x="595499" y="3949405"/>
            <a:ext cx="132367" cy="140474"/>
          </a:xfrm>
          <a:prstGeom prst="rect">
            <a:avLst/>
          </a:prstGeom>
          <a:solidFill>
            <a:srgbClr val="0E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Номер слайда 2">
            <a:extLst>
              <a:ext uri="{FF2B5EF4-FFF2-40B4-BE49-F238E27FC236}">
                <a16:creationId xmlns:a16="http://schemas.microsoft.com/office/drawing/2014/main" id="{B641C0B0-3287-4BB6-B676-62A2155B8BCD}"/>
              </a:ext>
            </a:extLst>
          </p:cNvPr>
          <p:cNvSpPr>
            <a:spLocks noGrp="1"/>
          </p:cNvSpPr>
          <p:nvPr>
            <p:ph type="sldNum" sz="quarter" idx="12"/>
          </p:nvPr>
        </p:nvSpPr>
        <p:spPr/>
        <p:txBody>
          <a:bodyPr/>
          <a:lstStyle/>
          <a:p>
            <a:fld id="{82D6EB8C-06A6-4CEE-8757-769B3E324293}" type="slidenum">
              <a:rPr lang="ru-RU" smtClean="0"/>
              <a:t>6</a:t>
            </a:fld>
            <a:endParaRPr lang="ru-RU"/>
          </a:p>
        </p:txBody>
      </p:sp>
    </p:spTree>
    <p:extLst>
      <p:ext uri="{BB962C8B-B14F-4D97-AF65-F5344CB8AC3E}">
        <p14:creationId xmlns:p14="http://schemas.microsoft.com/office/powerpoint/2010/main" val="878077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104CC424-FFAF-4073-AA75-A46C98141A8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757511" y="3229423"/>
            <a:ext cx="2676866" cy="2676866"/>
          </a:xfrm>
          <a:prstGeom prst="rect">
            <a:avLst/>
          </a:prstGeom>
        </p:spPr>
      </p:pic>
      <p:sp>
        <p:nvSpPr>
          <p:cNvPr id="6" name="TextBox 5">
            <a:extLst>
              <a:ext uri="{FF2B5EF4-FFF2-40B4-BE49-F238E27FC236}">
                <a16:creationId xmlns:a16="http://schemas.microsoft.com/office/drawing/2014/main" id="{DFF2405B-FF97-48FC-AFF2-1200B57E503A}"/>
              </a:ext>
            </a:extLst>
          </p:cNvPr>
          <p:cNvSpPr txBox="1"/>
          <p:nvPr/>
        </p:nvSpPr>
        <p:spPr>
          <a:xfrm>
            <a:off x="424441" y="1938846"/>
            <a:ext cx="11343118" cy="699166"/>
          </a:xfrm>
          <a:prstGeom prst="rect">
            <a:avLst/>
          </a:prstGeom>
          <a:noFill/>
        </p:spPr>
        <p:txBody>
          <a:bodyPr wrap="square" rtlCol="0">
            <a:spAutoFit/>
          </a:bodyPr>
          <a:lstStyle/>
          <a:p>
            <a:pPr algn="ctr">
              <a:lnSpc>
                <a:spcPct val="107000"/>
              </a:lnSpc>
              <a:spcAft>
                <a:spcPts val="738"/>
              </a:spcAft>
            </a:pPr>
            <a:r>
              <a:rPr lang="ru-RU" sz="4000" b="1" dirty="0">
                <a:solidFill>
                  <a:srgbClr val="0EB6B6"/>
                </a:solidFill>
                <a:latin typeface="Golos Text" panose="020B0503020202020204" pitchFamily="34" charset="-52"/>
                <a:ea typeface="Calibri" panose="020F0502020204030204" pitchFamily="34" charset="0"/>
                <a:cs typeface="Golos Text" panose="020B0503020202020204" pitchFamily="34" charset="-52"/>
              </a:rPr>
              <a:t>СПАСИБО ЗА ВНИМАНИЕ!</a:t>
            </a:r>
            <a:endParaRPr lang="ru-RU" sz="4000" dirty="0">
              <a:solidFill>
                <a:srgbClr val="0EB6B6"/>
              </a:solidFill>
              <a:latin typeface="Golos Text" panose="020B0503020202020204" pitchFamily="34" charset="-52"/>
              <a:ea typeface="Calibri" panose="020F0502020204030204" pitchFamily="34" charset="0"/>
              <a:cs typeface="Golos Text" panose="020B0503020202020204" pitchFamily="34" charset="-52"/>
            </a:endParaRPr>
          </a:p>
        </p:txBody>
      </p:sp>
      <p:sp>
        <p:nvSpPr>
          <p:cNvPr id="75" name="Прямоугольник 74">
            <a:extLst>
              <a:ext uri="{FF2B5EF4-FFF2-40B4-BE49-F238E27FC236}">
                <a16:creationId xmlns:a16="http://schemas.microsoft.com/office/drawing/2014/main" id="{A66DBDA3-2AB6-410E-B774-C5E9A0A4421B}"/>
              </a:ext>
            </a:extLst>
          </p:cNvPr>
          <p:cNvSpPr/>
          <p:nvPr/>
        </p:nvSpPr>
        <p:spPr>
          <a:xfrm>
            <a:off x="4428822" y="6037086"/>
            <a:ext cx="3334356" cy="363561"/>
          </a:xfrm>
          <a:prstGeom prst="rect">
            <a:avLst/>
          </a:prstGeom>
        </p:spPr>
        <p:txBody>
          <a:bodyPr wrap="square">
            <a:spAutoFit/>
          </a:bodyPr>
          <a:lstStyle/>
          <a:p>
            <a:pPr algn="ctr" defTabSz="395889">
              <a:lnSpc>
                <a:spcPts val="2165"/>
              </a:lnSpc>
              <a:defRPr/>
            </a:pPr>
            <a:r>
              <a:rPr lang="en-US" dirty="0">
                <a:solidFill>
                  <a:prstClr val="black"/>
                </a:solidFill>
                <a:latin typeface="Open Sans" pitchFamily="2" charset="0"/>
                <a:ea typeface="Open Sans" pitchFamily="2" charset="0"/>
                <a:cs typeface="Open Sans" pitchFamily="2" charset="0"/>
              </a:rPr>
              <a:t>pds.napf.ru</a:t>
            </a:r>
            <a:endParaRPr lang="ru-RU" dirty="0">
              <a:solidFill>
                <a:prstClr val="black"/>
              </a:solidFill>
              <a:latin typeface="Open Sans" pitchFamily="2" charset="0"/>
              <a:ea typeface="Open Sans" pitchFamily="2" charset="0"/>
              <a:cs typeface="Open Sans" pitchFamily="2" charset="0"/>
            </a:endParaRPr>
          </a:p>
        </p:txBody>
      </p:sp>
      <p:pic>
        <p:nvPicPr>
          <p:cNvPr id="10" name="Рисунок 9">
            <a:extLst>
              <a:ext uri="{FF2B5EF4-FFF2-40B4-BE49-F238E27FC236}">
                <a16:creationId xmlns:a16="http://schemas.microsoft.com/office/drawing/2014/main" id="{F023A693-0A87-43D8-97B2-7C057123C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6596" y="153511"/>
            <a:ext cx="3452057" cy="816825"/>
          </a:xfrm>
          <a:prstGeom prst="rect">
            <a:avLst/>
          </a:prstGeom>
        </p:spPr>
      </p:pic>
    </p:spTree>
    <p:extLst>
      <p:ext uri="{BB962C8B-B14F-4D97-AF65-F5344CB8AC3E}">
        <p14:creationId xmlns:p14="http://schemas.microsoft.com/office/powerpoint/2010/main" val="3171528816"/>
      </p:ext>
    </p:extLst>
  </p:cSld>
  <p:clrMapOvr>
    <a:masterClrMapping/>
  </p:clrMapOvr>
</p:sld>
</file>

<file path=ppt/theme/theme1.xml><?xml version="1.0" encoding="utf-8"?>
<a:theme xmlns:a="http://schemas.openxmlformats.org/drawingml/2006/main" name="Тема Office">
  <a:themeElements>
    <a:clrScheme name="ANPF 2.1">
      <a:dk1>
        <a:sysClr val="windowText" lastClr="000000"/>
      </a:dk1>
      <a:lt1>
        <a:sysClr val="window" lastClr="FFFFFF"/>
      </a:lt1>
      <a:dk2>
        <a:srgbClr val="212745"/>
      </a:dk2>
      <a:lt2>
        <a:srgbClr val="B4DCFA"/>
      </a:lt2>
      <a:accent1>
        <a:srgbClr val="1961AC"/>
      </a:accent1>
      <a:accent2>
        <a:srgbClr val="00C0F3"/>
      </a:accent2>
      <a:accent3>
        <a:srgbClr val="A7EA52"/>
      </a:accent3>
      <a:accent4>
        <a:srgbClr val="5DCEAF"/>
      </a:accent4>
      <a:accent5>
        <a:srgbClr val="FF8021"/>
      </a:accent5>
      <a:accent6>
        <a:srgbClr val="F14124"/>
      </a:accent6>
      <a:hlink>
        <a:srgbClr val="1961AC"/>
      </a:hlink>
      <a:folHlink>
        <a:srgbClr val="00C0F3"/>
      </a:folHlink>
    </a:clrScheme>
    <a:fontScheme name="Другая 1">
      <a:majorFont>
        <a:latin typeface="Segoe UI"/>
        <a:ea typeface=""/>
        <a:cs typeface=""/>
      </a:majorFont>
      <a:minorFont>
        <a:latin typeface="Segoe U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186749</TotalTime>
  <Words>593</Words>
  <Application>Microsoft Office PowerPoint</Application>
  <PresentationFormat>Широкоэкранный</PresentationFormat>
  <Paragraphs>101</Paragraphs>
  <Slides>7</Slides>
  <Notes>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7</vt:i4>
      </vt:variant>
    </vt:vector>
  </HeadingPairs>
  <TitlesOfParts>
    <vt:vector size="16" baseType="lpstr">
      <vt:lpstr>Segoe UI</vt:lpstr>
      <vt:lpstr>Raleway</vt:lpstr>
      <vt:lpstr>Open Sans</vt:lpstr>
      <vt:lpstr>Open Sans Medium</vt:lpstr>
      <vt:lpstr>Arial</vt:lpstr>
      <vt:lpstr>Golos Text</vt:lpstr>
      <vt:lpstr>Calibri</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Морозова Г.В.</Manager>
  <Company>Регион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Предложения НПФ</dc:title>
  <dc:subject>Развитие НПФ</dc:subject>
  <dc:creator>Хмелев Дмитрий Алексеевич</dc:creator>
  <cp:lastModifiedBy>Коломацкий Иван Иванович</cp:lastModifiedBy>
  <cp:revision>2519</cp:revision>
  <cp:lastPrinted>2024-04-18T17:38:22Z</cp:lastPrinted>
  <dcterms:created xsi:type="dcterms:W3CDTF">2016-09-21T09:03:35Z</dcterms:created>
  <dcterms:modified xsi:type="dcterms:W3CDTF">2024-04-19T18:18:54Z</dcterms:modified>
  <cp:version>0.7</cp:version>
</cp:coreProperties>
</file>