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9" r:id="rId3"/>
    <p:sldId id="273" r:id="rId4"/>
    <p:sldId id="258" r:id="rId5"/>
    <p:sldId id="272" r:id="rId6"/>
    <p:sldId id="263" r:id="rId7"/>
    <p:sldId id="274" r:id="rId8"/>
    <p:sldId id="275" r:id="rId9"/>
    <p:sldId id="276" r:id="rId10"/>
    <p:sldId id="260" r:id="rId11"/>
    <p:sldId id="277" r:id="rId12"/>
    <p:sldId id="278" r:id="rId13"/>
    <p:sldId id="270" r:id="rId14"/>
    <p:sldId id="264" r:id="rId15"/>
    <p:sldId id="261" r:id="rId16"/>
    <p:sldId id="262" r:id="rId17"/>
    <p:sldId id="265" r:id="rId18"/>
    <p:sldId id="268" r:id="rId19"/>
    <p:sldId id="266" r:id="rId20"/>
    <p:sldId id="267" r:id="rId21"/>
    <p:sldId id="27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10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987DE2-1F52-437D-9B3A-2178D7FFB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010EC-39C2-4CC7-B124-F8559BA334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ADEFC7-E051-40E7-8F09-CDD3A13E3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B5D60-3C2A-470F-B4C8-B02F3E5DB619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460100-9C41-4CA4-9276-C49DBBB1A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B3A047-34FE-4EA6-8370-8BAF69E43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7198-D66B-421C-9E61-B2B348C21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695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CC071-2037-44E4-95B1-19D270D9A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432317-3385-4D5C-B441-842EC7B78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79311B-43DA-4069-AFED-833FAF15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B5D60-3C2A-470F-B4C8-B02F3E5DB619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C99554-A19A-4BC5-BA90-6308A3B93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9AD292-9868-41CA-9476-949905AF5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7198-D66B-421C-9E61-B2B348C21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142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5AEB078-676E-4342-BB0F-5550FBF8CF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95A59E-198C-4BF6-8649-8BBEC5C8C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D0E90B-E7D0-41AE-958D-3D4944EEF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B5D60-3C2A-470F-B4C8-B02F3E5DB619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D4E793-5300-4895-B03C-6CFE63B7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0B4360-CB6F-4A5F-BBBA-EEBD89F14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7198-D66B-421C-9E61-B2B348C21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797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36000-EE9F-434E-B49A-6CAFA6813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F8DA9C-2C38-4FDB-8719-B941223BE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26800-08B1-4D1B-B388-31B7228C8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B5D60-3C2A-470F-B4C8-B02F3E5DB619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BFEBE3-3A1C-4428-8D9B-92E36262D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B69324-4C1C-4314-BB39-939C9F9B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7198-D66B-421C-9E61-B2B348C21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441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78927-93BC-46CC-8543-481382E95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D47480-8D54-43B6-AEAD-8F2974C1B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EAC43-823B-4087-AD6E-286751FF0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B5D60-3C2A-470F-B4C8-B02F3E5DB619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704FB-F6C8-4BF6-9133-A3A889AAE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4C7762-5BF5-4A53-BCF8-3F319202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7198-D66B-421C-9E61-B2B348C21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84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EBA72-AE60-4433-B6F0-1A183E9B5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165253-2A67-4D2A-AE90-446A2C294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B697B8-9729-4019-BFD6-C43D7ABE7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C8A595-8DDF-46E1-8D18-2EB446624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B5D60-3C2A-470F-B4C8-B02F3E5DB619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EC24FF-2B68-44E3-BE41-9C0ACC7DF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A2E328-3947-43D6-BBA1-75AE714F3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7198-D66B-421C-9E61-B2B348C21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699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8D481-5911-498B-9328-5F5793980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971A6A-0778-4580-B955-59ADF6C90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B6E4CD-B145-4C89-8983-DDEF31B90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2BE82A-2150-45A7-A51B-2C98CE739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B34D48-7348-4BFF-875F-B52DC4692B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81643A1-91A9-481D-8DBA-32DA07559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B5D60-3C2A-470F-B4C8-B02F3E5DB619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25A4C0F-5BD2-45A9-9081-DE694515D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95376DF-9639-4175-AFA5-DD57AB335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7198-D66B-421C-9E61-B2B348C21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550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5FD99-B355-429E-97AD-B8BF122E6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BE5A3F-47A9-47A0-AE50-AA075CEE4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B5D60-3C2A-470F-B4C8-B02F3E5DB619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DA882A-49EF-4CF5-B191-39E007434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576BDC9-957A-41BE-B0BD-4ECAF0F05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7198-D66B-421C-9E61-B2B348C21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246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DFD1FEC-C021-48EE-A39F-29D58EAB8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B5D60-3C2A-470F-B4C8-B02F3E5DB619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71B8601-A79D-4867-83AD-029DEC0AA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DDBF54-EF3B-4A7B-94AA-BBDD648E4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7198-D66B-421C-9E61-B2B348C21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46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9502E-C530-404C-B2DB-C65598ED1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612AED-B0F9-4DD0-8912-EC3BB8A8B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F2FCA0-5382-4576-A2F4-C58970AB9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0D6EC5-70A3-416C-82B7-8D6B5BF33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B5D60-3C2A-470F-B4C8-B02F3E5DB619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736445-1D01-40B7-80DF-0ECA82C1B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140725-99E7-4BD2-9849-7925E884C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7198-D66B-421C-9E61-B2B348C21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82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161AE-BB15-4A34-A320-D51496BE0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5FF1B23-7540-40CF-A84C-2D65AA60B4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64BFFF-50B0-4FD9-9A63-411ACF446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372520-11AE-46B5-ADEC-B9E60904F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B5D60-3C2A-470F-B4C8-B02F3E5DB619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BA9871-D181-43A4-AF97-0FCE8CDF7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D8766A-646C-4984-8DE7-FBBC0E3E0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7198-D66B-421C-9E61-B2B348C21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339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491747-0475-4B65-AB12-FC8252D81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66D57C-F976-4132-AE22-F031E3C0B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FB8C8F-BAD8-4A96-96B4-BABA914B0B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B5D60-3C2A-470F-B4C8-B02F3E5DB619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A7899A-3BF0-462A-8C2C-4F2C6D4DA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EFBED6-44B4-4009-8A46-123B814A3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97198-D66B-421C-9E61-B2B348C21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75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DB6A2E6-9EBC-4C29-B5DD-B6C3349DA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r="5948"/>
          <a:stretch/>
        </p:blipFill>
        <p:spPr bwMode="auto">
          <a:xfrm>
            <a:off x="1" y="0"/>
            <a:ext cx="12192000" cy="6801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3EFB32-C4B4-40FA-9215-1D84A233A8BA}"/>
              </a:ext>
            </a:extLst>
          </p:cNvPr>
          <p:cNvSpPr/>
          <p:nvPr/>
        </p:nvSpPr>
        <p:spPr>
          <a:xfrm>
            <a:off x="1366174" y="794802"/>
            <a:ext cx="9459641" cy="530914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МБДОУ Нукутский детский сад</a:t>
            </a:r>
          </a:p>
          <a:p>
            <a:pPr algn="ctr"/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Проект 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«</a:t>
            </a:r>
            <a:r>
              <a:rPr lang="ru-RU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КубФинГрамик</a:t>
            </a: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»</a:t>
            </a:r>
          </a:p>
          <a:p>
            <a:pPr algn="ctr"/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                      Выполнила: Степанова К.А.</a:t>
            </a:r>
          </a:p>
          <a:p>
            <a:pPr algn="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Воспитатель</a:t>
            </a:r>
          </a:p>
          <a:p>
            <a:pPr algn="ctr"/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578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8A903CE-87DE-4034-A531-14FDE42EC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4" r="4375" b="5277"/>
          <a:stretch/>
        </p:blipFill>
        <p:spPr bwMode="auto">
          <a:xfrm>
            <a:off x="-47625" y="0"/>
            <a:ext cx="1228725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3C0F083-61C7-49C6-8887-C939BDF3B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100000" l="10000" r="94875">
                        <a14:foregroundMark x1="32625" y1="62324" x2="32625" y2="62324"/>
                        <a14:foregroundMark x1="32063" y1="57638" x2="32063" y2="55951"/>
                        <a14:foregroundMark x1="25000" y1="69260" x2="25000" y2="69260"/>
                        <a14:foregroundMark x1="23750" y1="72634" x2="24250" y2="72915"/>
                        <a14:foregroundMark x1="27250" y1="68416" x2="27250" y2="68416"/>
                        <a14:foregroundMark x1="37063" y1="52109" x2="37063" y2="52109"/>
                        <a14:foregroundMark x1="55625" y1="34302" x2="55625" y2="34302"/>
                        <a14:foregroundMark x1="54500" y1="33739" x2="56125" y2="40675"/>
                        <a14:foregroundMark x1="57813" y1="37020" x2="57813" y2="37020"/>
                        <a14:foregroundMark x1="65438" y1="43205" x2="65438" y2="43205"/>
                        <a14:foregroundMark x1="64313" y1="43486" x2="64313" y2="43486"/>
                        <a14:foregroundMark x1="64125" y1="45361" x2="64125" y2="45361"/>
                        <a14:foregroundMark x1="90438" y1="89597" x2="90438" y2="89597"/>
                        <a14:foregroundMark x1="11688" y1="85661" x2="11688" y2="85661"/>
                        <a14:foregroundMark x1="11875" y1="85380" x2="11875" y2="85380"/>
                        <a14:foregroundMark x1="12438" y1="87910" x2="11125" y2="89316"/>
                        <a14:foregroundMark x1="11125" y1="89597" x2="11125" y2="89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2"/>
          <a:stretch/>
        </p:blipFill>
        <p:spPr bwMode="auto">
          <a:xfrm>
            <a:off x="488215" y="4991100"/>
            <a:ext cx="2255149" cy="16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FA967F-3C65-4FA8-86D5-E4CD73BE1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233" y="934922"/>
            <a:ext cx="6650874" cy="4988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C7B2599-EC6C-49A9-8D89-2E4CC5D0C17F}"/>
              </a:ext>
            </a:extLst>
          </p:cNvPr>
          <p:cNvSpPr/>
          <p:nvPr/>
        </p:nvSpPr>
        <p:spPr>
          <a:xfrm>
            <a:off x="7384818" y="163790"/>
            <a:ext cx="4715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КубФинГрамик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F3E587-52DC-430D-A7BC-136D4F1FA22B}"/>
              </a:ext>
            </a:extLst>
          </p:cNvPr>
          <p:cNvSpPr txBox="1"/>
          <p:nvPr/>
        </p:nvSpPr>
        <p:spPr>
          <a:xfrm>
            <a:off x="7251470" y="1641257"/>
            <a:ext cx="498815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700" dirty="0">
                <a:latin typeface="Bookman Old Style" panose="02050604050505020204" pitchFamily="18" charset="0"/>
              </a:rPr>
              <a:t>Кубик Финансовой Грамотности – </a:t>
            </a:r>
          </a:p>
          <a:p>
            <a:pPr algn="ctr"/>
            <a:r>
              <a:rPr lang="ru-RU" sz="2700" dirty="0">
                <a:latin typeface="Bookman Old Style" panose="02050604050505020204" pitchFamily="18" charset="0"/>
              </a:rPr>
              <a:t>это</a:t>
            </a:r>
            <a:r>
              <a:rPr lang="ru-RU" sz="2700" b="0" i="0" dirty="0">
                <a:effectLst/>
                <a:latin typeface="Bookman Old Style" panose="02050604050505020204" pitchFamily="18" charset="0"/>
              </a:rPr>
              <a:t> замечательное интерактивное                  пособие, которое </a:t>
            </a:r>
          </a:p>
          <a:p>
            <a:pPr algn="ctr"/>
            <a:r>
              <a:rPr lang="ru-RU" sz="2700" b="0" i="0" dirty="0">
                <a:effectLst/>
                <a:latin typeface="Bookman Old Style" panose="02050604050505020204" pitchFamily="18" charset="0"/>
              </a:rPr>
              <a:t>в максимально доступной и увлекательной форме познакомит дошкольников с элементарными финансовыми понятиями. </a:t>
            </a:r>
            <a:endParaRPr lang="ru-RU" sz="27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160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8A903CE-87DE-4034-A531-14FDE42EC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4" r="4375" b="5277"/>
          <a:stretch/>
        </p:blipFill>
        <p:spPr bwMode="auto">
          <a:xfrm>
            <a:off x="-47625" y="0"/>
            <a:ext cx="1228725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3C0F083-61C7-49C6-8887-C939BDF3B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100000" l="10000" r="94875">
                        <a14:foregroundMark x1="32625" y1="62324" x2="32625" y2="62324"/>
                        <a14:foregroundMark x1="32063" y1="57638" x2="32063" y2="55951"/>
                        <a14:foregroundMark x1="25000" y1="69260" x2="25000" y2="69260"/>
                        <a14:foregroundMark x1="23750" y1="72634" x2="24250" y2="72915"/>
                        <a14:foregroundMark x1="27250" y1="68416" x2="27250" y2="68416"/>
                        <a14:foregroundMark x1="37063" y1="52109" x2="37063" y2="52109"/>
                        <a14:foregroundMark x1="55625" y1="34302" x2="55625" y2="34302"/>
                        <a14:foregroundMark x1="54500" y1="33739" x2="56125" y2="40675"/>
                        <a14:foregroundMark x1="57813" y1="37020" x2="57813" y2="37020"/>
                        <a14:foregroundMark x1="65438" y1="43205" x2="65438" y2="43205"/>
                        <a14:foregroundMark x1="64313" y1="43486" x2="64313" y2="43486"/>
                        <a14:foregroundMark x1="64125" y1="45361" x2="64125" y2="45361"/>
                        <a14:foregroundMark x1="90438" y1="89597" x2="90438" y2="89597"/>
                        <a14:foregroundMark x1="11688" y1="85661" x2="11688" y2="85661"/>
                        <a14:foregroundMark x1="11875" y1="85380" x2="11875" y2="85380"/>
                        <a14:foregroundMark x1="12438" y1="87910" x2="11125" y2="89316"/>
                        <a14:foregroundMark x1="11125" y1="89597" x2="11125" y2="89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2"/>
          <a:stretch/>
        </p:blipFill>
        <p:spPr bwMode="auto">
          <a:xfrm>
            <a:off x="488215" y="4991100"/>
            <a:ext cx="2255149" cy="16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B3F4C1-2088-A14B-B215-EA1A9C4B06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b="15761"/>
          <a:stretch/>
        </p:blipFill>
        <p:spPr>
          <a:xfrm rot="5400000">
            <a:off x="-179379" y="1616026"/>
            <a:ext cx="5758901" cy="4590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E9E08F-500A-EFCE-837B-9CA7241B2C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5" t="13786" b="9506"/>
          <a:stretch/>
        </p:blipFill>
        <p:spPr>
          <a:xfrm rot="5400000">
            <a:off x="6221093" y="1538788"/>
            <a:ext cx="5788665" cy="4451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2931EED-C829-C896-5F88-F3952F2D27F4}"/>
              </a:ext>
            </a:extLst>
          </p:cNvPr>
          <p:cNvSpPr txBox="1"/>
          <p:nvPr/>
        </p:nvSpPr>
        <p:spPr>
          <a:xfrm>
            <a:off x="711200" y="250400"/>
            <a:ext cx="1062990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72390" algn="ctr"/>
            <a:r>
              <a:rPr lang="ru-RU" sz="2700" b="1" i="0" u="none" strike="noStrike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КубФинГрамик</a:t>
            </a:r>
            <a:r>
              <a:rPr lang="ru-RU" sz="2700" b="1" i="0" u="none" strike="noStrike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содержит огромное количество игр </a:t>
            </a:r>
          </a:p>
        </p:txBody>
      </p:sp>
    </p:spTree>
    <p:extLst>
      <p:ext uri="{BB962C8B-B14F-4D97-AF65-F5344CB8AC3E}">
        <p14:creationId xmlns:p14="http://schemas.microsoft.com/office/powerpoint/2010/main" val="1916480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8A903CE-87DE-4034-A531-14FDE42EC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4" r="4375" b="5277"/>
          <a:stretch/>
        </p:blipFill>
        <p:spPr bwMode="auto">
          <a:xfrm>
            <a:off x="-107865" y="-75218"/>
            <a:ext cx="1228725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3C0F083-61C7-49C6-8887-C939BDF3B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100000" l="10000" r="94875">
                        <a14:foregroundMark x1="32625" y1="62324" x2="32625" y2="62324"/>
                        <a14:foregroundMark x1="32063" y1="57638" x2="32063" y2="55951"/>
                        <a14:foregroundMark x1="25000" y1="69260" x2="25000" y2="69260"/>
                        <a14:foregroundMark x1="23750" y1="72634" x2="24250" y2="72915"/>
                        <a14:foregroundMark x1="27250" y1="68416" x2="27250" y2="68416"/>
                        <a14:foregroundMark x1="37063" y1="52109" x2="37063" y2="52109"/>
                        <a14:foregroundMark x1="55625" y1="34302" x2="55625" y2="34302"/>
                        <a14:foregroundMark x1="54500" y1="33739" x2="56125" y2="40675"/>
                        <a14:foregroundMark x1="57813" y1="37020" x2="57813" y2="37020"/>
                        <a14:foregroundMark x1="65438" y1="43205" x2="65438" y2="43205"/>
                        <a14:foregroundMark x1="64313" y1="43486" x2="64313" y2="43486"/>
                        <a14:foregroundMark x1="64125" y1="45361" x2="64125" y2="45361"/>
                        <a14:foregroundMark x1="90438" y1="89597" x2="90438" y2="89597"/>
                        <a14:foregroundMark x1="11688" y1="85661" x2="11688" y2="85661"/>
                        <a14:foregroundMark x1="11875" y1="85380" x2="11875" y2="85380"/>
                        <a14:foregroundMark x1="12438" y1="87910" x2="11125" y2="89316"/>
                        <a14:foregroundMark x1="11125" y1="89597" x2="11125" y2="89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2"/>
          <a:stretch/>
        </p:blipFill>
        <p:spPr bwMode="auto">
          <a:xfrm>
            <a:off x="488215" y="4991100"/>
            <a:ext cx="2255149" cy="16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0F54C1-D620-4962-251F-DEDE17404A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9" r="8724"/>
          <a:stretch/>
        </p:blipFill>
        <p:spPr>
          <a:xfrm rot="5400000">
            <a:off x="5939502" y="917759"/>
            <a:ext cx="6497891" cy="5030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CE1B45-FDAF-2842-33BE-1E5BD557C0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t="13457" r="6913" b="6872"/>
          <a:stretch/>
        </p:blipFill>
        <p:spPr>
          <a:xfrm rot="5400000">
            <a:off x="-70423" y="565960"/>
            <a:ext cx="6459593" cy="572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2516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8A903CE-87DE-4034-A531-14FDE42EC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4" r="4375" b="5277"/>
          <a:stretch/>
        </p:blipFill>
        <p:spPr bwMode="auto">
          <a:xfrm>
            <a:off x="-95250" y="0"/>
            <a:ext cx="1228725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73501C5-EF98-41D1-9209-7FFB1F3B0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53" y="22440"/>
            <a:ext cx="9114080" cy="6835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7540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8A903CE-87DE-4034-A531-14FDE42EC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4" r="4375" b="5277"/>
          <a:stretch/>
        </p:blipFill>
        <p:spPr bwMode="auto">
          <a:xfrm>
            <a:off x="-95250" y="0"/>
            <a:ext cx="1228725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0774DB-9FD5-44DF-B29C-366FB1F94997}"/>
              </a:ext>
            </a:extLst>
          </p:cNvPr>
          <p:cNvSpPr/>
          <p:nvPr/>
        </p:nvSpPr>
        <p:spPr>
          <a:xfrm>
            <a:off x="-75401" y="0"/>
            <a:ext cx="1234280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Информационное наполнение пособия:</a:t>
            </a:r>
          </a:p>
          <a:p>
            <a:pPr algn="r"/>
            <a:r>
              <a:rPr lang="ru-RU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Игра «</a:t>
            </a:r>
            <a:r>
              <a:rPr lang="ru-RU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Доббль</a:t>
            </a:r>
            <a:r>
              <a:rPr lang="ru-RU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083B09-DD1E-4EE8-A8A6-363C794734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4" r="6594"/>
          <a:stretch/>
        </p:blipFill>
        <p:spPr>
          <a:xfrm>
            <a:off x="236924" y="1369574"/>
            <a:ext cx="3886201" cy="3275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F622E-CCB6-4C76-A80E-72CBCD2019A0}"/>
              </a:ext>
            </a:extLst>
          </p:cNvPr>
          <p:cNvSpPr txBox="1"/>
          <p:nvPr/>
        </p:nvSpPr>
        <p:spPr>
          <a:xfrm>
            <a:off x="4096549" y="1688858"/>
            <a:ext cx="794465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700" b="1" i="0" dirty="0">
                <a:solidFill>
                  <a:srgbClr val="383838"/>
                </a:solidFill>
                <a:effectLst/>
                <a:latin typeface="Bookman Old Style" panose="02050604050505020204" pitchFamily="18" charset="0"/>
              </a:rPr>
              <a:t>Цель игры: </a:t>
            </a:r>
            <a:r>
              <a:rPr lang="ru-RU" sz="2700" b="1" dirty="0">
                <a:solidFill>
                  <a:srgbClr val="383838"/>
                </a:solidFill>
                <a:latin typeface="Bookman Old Style" panose="02050604050505020204" pitchFamily="18" charset="0"/>
              </a:rPr>
              <a:t>Р</a:t>
            </a:r>
            <a:r>
              <a:rPr lang="ru-RU" sz="2700" b="0" i="0" dirty="0">
                <a:solidFill>
                  <a:srgbClr val="013345"/>
                </a:solidFill>
                <a:effectLst/>
                <a:latin typeface="Bookman Old Style" panose="02050604050505020204" pitchFamily="18" charset="0"/>
              </a:rPr>
              <a:t>азвивать внимание, реакцию, зрительное восприятие, у</a:t>
            </a:r>
            <a:r>
              <a:rPr lang="ru-RU" sz="2700" b="0" i="0" dirty="0">
                <a:solidFill>
                  <a:srgbClr val="262626"/>
                </a:solidFill>
                <a:effectLst/>
                <a:latin typeface="Bookman Old Style" panose="02050604050505020204" pitchFamily="18" charset="0"/>
              </a:rPr>
              <a:t>мение находить идентичные предметы по финансовому воспитанию на двух карточках.</a:t>
            </a:r>
          </a:p>
          <a:p>
            <a:pPr algn="l"/>
            <a:r>
              <a:rPr lang="ru-RU" sz="2700" b="0" i="0" dirty="0">
                <a:solidFill>
                  <a:srgbClr val="262626"/>
                </a:solidFill>
                <a:effectLst/>
                <a:latin typeface="Bookman Old Style" panose="02050604050505020204" pitchFamily="18" charset="0"/>
              </a:rPr>
              <a:t> </a:t>
            </a:r>
            <a:endParaRPr lang="ru-RU" sz="2700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10CE8E-AF0E-4A4E-88B2-436AA643E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980" y="3429000"/>
            <a:ext cx="4263290" cy="3197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96041D-41A8-49CF-B4F5-18F1C0A2B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86" y="3429001"/>
            <a:ext cx="4263290" cy="3197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2979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8A903CE-87DE-4034-A531-14FDE42EC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4" r="4375" b="5277"/>
          <a:stretch/>
        </p:blipFill>
        <p:spPr bwMode="auto">
          <a:xfrm>
            <a:off x="-95250" y="0"/>
            <a:ext cx="1228725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3C0F083-61C7-49C6-8887-C939BDF3B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100000" l="10000" r="94875">
                        <a14:foregroundMark x1="32625" y1="62324" x2="32625" y2="62324"/>
                        <a14:foregroundMark x1="32063" y1="57638" x2="32063" y2="55951"/>
                        <a14:foregroundMark x1="25000" y1="69260" x2="25000" y2="69260"/>
                        <a14:foregroundMark x1="23750" y1="72634" x2="24250" y2="72915"/>
                        <a14:foregroundMark x1="27250" y1="68416" x2="27250" y2="68416"/>
                        <a14:foregroundMark x1="37063" y1="52109" x2="37063" y2="52109"/>
                        <a14:foregroundMark x1="55625" y1="34302" x2="55625" y2="34302"/>
                        <a14:foregroundMark x1="54500" y1="33739" x2="56125" y2="40675"/>
                        <a14:foregroundMark x1="57813" y1="37020" x2="57813" y2="37020"/>
                        <a14:foregroundMark x1="65438" y1="43205" x2="65438" y2="43205"/>
                        <a14:foregroundMark x1="64313" y1="43486" x2="64313" y2="43486"/>
                        <a14:foregroundMark x1="64125" y1="45361" x2="64125" y2="45361"/>
                        <a14:foregroundMark x1="90438" y1="89597" x2="90438" y2="89597"/>
                        <a14:foregroundMark x1="11688" y1="85661" x2="11688" y2="85661"/>
                        <a14:foregroundMark x1="11875" y1="85380" x2="11875" y2="85380"/>
                        <a14:foregroundMark x1="12438" y1="87910" x2="11125" y2="89316"/>
                        <a14:foregroundMark x1="11125" y1="89597" x2="11125" y2="89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2"/>
          <a:stretch/>
        </p:blipFill>
        <p:spPr bwMode="auto">
          <a:xfrm>
            <a:off x="9737889" y="71120"/>
            <a:ext cx="2454111" cy="181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D8DA24-1D48-45E7-99AA-C54E8E3A6284}"/>
              </a:ext>
            </a:extLst>
          </p:cNvPr>
          <p:cNvSpPr txBox="1"/>
          <p:nvPr/>
        </p:nvSpPr>
        <p:spPr>
          <a:xfrm>
            <a:off x="3653725" y="290002"/>
            <a:ext cx="62535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2. Игра «Лото»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5BD15F-D30D-48BF-B5E2-E2C67EFF1C9B}"/>
              </a:ext>
            </a:extLst>
          </p:cNvPr>
          <p:cNvSpPr txBox="1"/>
          <p:nvPr/>
        </p:nvSpPr>
        <p:spPr>
          <a:xfrm>
            <a:off x="333915" y="1213332"/>
            <a:ext cx="897481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700" b="1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Цель</a:t>
            </a:r>
            <a:r>
              <a:rPr lang="ru-RU" sz="2700" b="0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 </a:t>
            </a:r>
            <a:r>
              <a:rPr lang="ru-RU" sz="2700" b="1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–</a:t>
            </a:r>
            <a:r>
              <a:rPr lang="ru-RU" sz="2700" b="0" i="0" u="none" strike="noStrike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 закрепление понятий семейный бюджет, формирование умений распределять карточки на тематические группы «Полезная» и «Вредная» еда.</a:t>
            </a:r>
            <a:endParaRPr lang="ru-RU" sz="2700" dirty="0">
              <a:latin typeface="Bookman Old Style" panose="020506040505050202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5C8D8B-28EA-4529-BDB0-51D756D78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250" y="2664162"/>
            <a:ext cx="5395532" cy="4046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BC205C-B476-4305-973B-92313A4C9C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2" b="6949"/>
          <a:stretch/>
        </p:blipFill>
        <p:spPr>
          <a:xfrm rot="16200000">
            <a:off x="1081267" y="2246820"/>
            <a:ext cx="4150766" cy="4777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3291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8A903CE-87DE-4034-A531-14FDE42EC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4" r="4375" b="5277"/>
          <a:stretch/>
        </p:blipFill>
        <p:spPr bwMode="auto">
          <a:xfrm>
            <a:off x="-47625" y="-71120"/>
            <a:ext cx="1228725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3C0F083-61C7-49C6-8887-C939BDF3B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100000" l="10000" r="94875">
                        <a14:foregroundMark x1="32625" y1="62324" x2="32625" y2="62324"/>
                        <a14:foregroundMark x1="32063" y1="57638" x2="32063" y2="55951"/>
                        <a14:foregroundMark x1="25000" y1="69260" x2="25000" y2="69260"/>
                        <a14:foregroundMark x1="23750" y1="72634" x2="24250" y2="72915"/>
                        <a14:foregroundMark x1="27250" y1="68416" x2="27250" y2="68416"/>
                        <a14:foregroundMark x1="37063" y1="52109" x2="37063" y2="52109"/>
                        <a14:foregroundMark x1="55625" y1="34302" x2="55625" y2="34302"/>
                        <a14:foregroundMark x1="54500" y1="33739" x2="56125" y2="40675"/>
                        <a14:foregroundMark x1="57813" y1="37020" x2="57813" y2="37020"/>
                        <a14:foregroundMark x1="65438" y1="43205" x2="65438" y2="43205"/>
                        <a14:foregroundMark x1="64313" y1="43486" x2="64313" y2="43486"/>
                        <a14:foregroundMark x1="64125" y1="45361" x2="64125" y2="45361"/>
                        <a14:foregroundMark x1="90438" y1="89597" x2="90438" y2="89597"/>
                        <a14:foregroundMark x1="11688" y1="85661" x2="11688" y2="85661"/>
                        <a14:foregroundMark x1="11875" y1="85380" x2="11875" y2="85380"/>
                        <a14:foregroundMark x1="12438" y1="87910" x2="11125" y2="89316"/>
                        <a14:foregroundMark x1="11125" y1="89597" x2="11125" y2="89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2"/>
          <a:stretch/>
        </p:blipFill>
        <p:spPr bwMode="auto">
          <a:xfrm>
            <a:off x="9737889" y="71120"/>
            <a:ext cx="2454111" cy="181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F41479-14F9-43B7-9099-B392F38C96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999" b="6638"/>
          <a:stretch/>
        </p:blipFill>
        <p:spPr>
          <a:xfrm rot="16200000">
            <a:off x="663810" y="2419948"/>
            <a:ext cx="4136670" cy="4597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D03208-58A5-4A56-A611-82BB9AEACAAD}"/>
              </a:ext>
            </a:extLst>
          </p:cNvPr>
          <p:cNvSpPr txBox="1"/>
          <p:nvPr/>
        </p:nvSpPr>
        <p:spPr>
          <a:xfrm>
            <a:off x="2522349" y="71120"/>
            <a:ext cx="62535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3</a:t>
            </a:r>
            <a:r>
              <a:rPr kumimoji="0" lang="ru-RU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 Игра «Копилка»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584141-053C-478E-BC31-36A97455DCDE}"/>
              </a:ext>
            </a:extLst>
          </p:cNvPr>
          <p:cNvSpPr txBox="1"/>
          <p:nvPr/>
        </p:nvSpPr>
        <p:spPr>
          <a:xfrm>
            <a:off x="569563" y="994450"/>
            <a:ext cx="910008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Цель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 </a:t>
            </a: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–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 </a:t>
            </a:r>
            <a:r>
              <a:rPr lang="ru-RU" sz="2700" b="0" i="0" dirty="0">
                <a:solidFill>
                  <a:srgbClr val="212529"/>
                </a:solidFill>
                <a:effectLst/>
                <a:latin typeface="Bookman Old Style" panose="02050604050505020204" pitchFamily="18" charset="0"/>
              </a:rPr>
              <a:t> закрепить знания о названии, достоинстве монет; развить  умения разменивать и собирать одну и ту же сумму разными способами.  </a:t>
            </a:r>
            <a:endParaRPr lang="ru-RU" sz="2700" dirty="0">
              <a:latin typeface="Bookman Old Style" panose="020506040505050202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F1AF4F-F7B4-405A-94C6-06D51B68D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531" y="2209730"/>
            <a:ext cx="6063304" cy="454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5659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8A903CE-87DE-4034-A531-14FDE42EC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4" r="4375" b="5277"/>
          <a:stretch/>
        </p:blipFill>
        <p:spPr bwMode="auto">
          <a:xfrm>
            <a:off x="-95250" y="0"/>
            <a:ext cx="1228725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3C0F083-61C7-49C6-8887-C939BDF3B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100000" l="10000" r="94875">
                        <a14:foregroundMark x1="32625" y1="62324" x2="32625" y2="62324"/>
                        <a14:foregroundMark x1="32063" y1="57638" x2="32063" y2="55951"/>
                        <a14:foregroundMark x1="25000" y1="69260" x2="25000" y2="69260"/>
                        <a14:foregroundMark x1="23750" y1="72634" x2="24250" y2="72915"/>
                        <a14:foregroundMark x1="27250" y1="68416" x2="27250" y2="68416"/>
                        <a14:foregroundMark x1="37063" y1="52109" x2="37063" y2="52109"/>
                        <a14:foregroundMark x1="55625" y1="34302" x2="55625" y2="34302"/>
                        <a14:foregroundMark x1="54500" y1="33739" x2="56125" y2="40675"/>
                        <a14:foregroundMark x1="57813" y1="37020" x2="57813" y2="37020"/>
                        <a14:foregroundMark x1="65438" y1="43205" x2="65438" y2="43205"/>
                        <a14:foregroundMark x1="64313" y1="43486" x2="64313" y2="43486"/>
                        <a14:foregroundMark x1="64125" y1="45361" x2="64125" y2="45361"/>
                        <a14:foregroundMark x1="90438" y1="89597" x2="90438" y2="89597"/>
                        <a14:foregroundMark x1="11688" y1="85661" x2="11688" y2="85661"/>
                        <a14:foregroundMark x1="11875" y1="85380" x2="11875" y2="85380"/>
                        <a14:foregroundMark x1="12438" y1="87910" x2="11125" y2="89316"/>
                        <a14:foregroundMark x1="11125" y1="89597" x2="11125" y2="89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2"/>
          <a:stretch/>
        </p:blipFill>
        <p:spPr bwMode="auto">
          <a:xfrm>
            <a:off x="9737889" y="71120"/>
            <a:ext cx="2454111" cy="181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A28921-7DCB-489B-9846-078FDDE2CE80}"/>
              </a:ext>
            </a:extLst>
          </p:cNvPr>
          <p:cNvSpPr txBox="1"/>
          <p:nvPr/>
        </p:nvSpPr>
        <p:spPr>
          <a:xfrm>
            <a:off x="759417" y="1171005"/>
            <a:ext cx="93659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Цель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 </a:t>
            </a: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–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 показать принципы финансового планирования и разумных покупок, объяснить происхождение стоимости товара и основы финансовой безопасности.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DFFEA7-C253-4857-83C1-C0F3D2DAB8A5}"/>
              </a:ext>
            </a:extLst>
          </p:cNvPr>
          <p:cNvSpPr txBox="1"/>
          <p:nvPr/>
        </p:nvSpPr>
        <p:spPr>
          <a:xfrm>
            <a:off x="2460356" y="303417"/>
            <a:ext cx="62535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4. Игра «Магазин»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733A84-08D5-4174-BD4E-DECCAF9BC6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4"/>
          <a:stretch/>
        </p:blipFill>
        <p:spPr>
          <a:xfrm>
            <a:off x="432449" y="2805193"/>
            <a:ext cx="5945303" cy="3997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F69A39-C93F-4AA5-A76D-F3DC58FCF1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752" y="2849332"/>
            <a:ext cx="5250063" cy="3937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0665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8A903CE-87DE-4034-A531-14FDE42EC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4" r="4375" b="5277"/>
          <a:stretch/>
        </p:blipFill>
        <p:spPr bwMode="auto">
          <a:xfrm>
            <a:off x="-95250" y="-71120"/>
            <a:ext cx="1228725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3C0F083-61C7-49C6-8887-C939BDF3B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100000" l="10000" r="94875">
                        <a14:foregroundMark x1="32625" y1="62324" x2="32625" y2="62324"/>
                        <a14:foregroundMark x1="32063" y1="57638" x2="32063" y2="55951"/>
                        <a14:foregroundMark x1="25000" y1="69260" x2="25000" y2="69260"/>
                        <a14:foregroundMark x1="23750" y1="72634" x2="24250" y2="72915"/>
                        <a14:foregroundMark x1="27250" y1="68416" x2="27250" y2="68416"/>
                        <a14:foregroundMark x1="37063" y1="52109" x2="37063" y2="52109"/>
                        <a14:foregroundMark x1="55625" y1="34302" x2="55625" y2="34302"/>
                        <a14:foregroundMark x1="54500" y1="33739" x2="56125" y2="40675"/>
                        <a14:foregroundMark x1="57813" y1="37020" x2="57813" y2="37020"/>
                        <a14:foregroundMark x1="65438" y1="43205" x2="65438" y2="43205"/>
                        <a14:foregroundMark x1="64313" y1="43486" x2="64313" y2="43486"/>
                        <a14:foregroundMark x1="64125" y1="45361" x2="64125" y2="45361"/>
                        <a14:foregroundMark x1="90438" y1="89597" x2="90438" y2="89597"/>
                        <a14:foregroundMark x1="11688" y1="85661" x2="11688" y2="85661"/>
                        <a14:foregroundMark x1="11875" y1="85380" x2="11875" y2="85380"/>
                        <a14:foregroundMark x1="12438" y1="87910" x2="11125" y2="89316"/>
                        <a14:foregroundMark x1="11125" y1="89597" x2="11125" y2="89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2"/>
          <a:stretch/>
        </p:blipFill>
        <p:spPr bwMode="auto">
          <a:xfrm>
            <a:off x="9737889" y="71120"/>
            <a:ext cx="2454111" cy="181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A28921-7DCB-489B-9846-078FDDE2CE80}"/>
              </a:ext>
            </a:extLst>
          </p:cNvPr>
          <p:cNvSpPr txBox="1"/>
          <p:nvPr/>
        </p:nvSpPr>
        <p:spPr>
          <a:xfrm>
            <a:off x="495946" y="2453494"/>
            <a:ext cx="1128276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Цель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 </a:t>
            </a: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–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 </a:t>
            </a:r>
            <a:r>
              <a:rPr lang="ru-RU" sz="2700" b="0" i="0" dirty="0">
                <a:solidFill>
                  <a:srgbClr val="212529"/>
                </a:solidFill>
                <a:effectLst/>
                <a:latin typeface="Bookman Old Style" panose="02050604050505020204" pitchFamily="18" charset="0"/>
              </a:rPr>
              <a:t>Сформировать умение ориентироваться в цене товаров, устанавливать ассортимент предметов (товаров) по цене; развить самостоятельность в выборе решения.</a:t>
            </a:r>
            <a:endParaRPr lang="ru-RU" sz="2700" dirty="0">
              <a:latin typeface="Bookman Old Style" panose="02050604050505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DFFEA7-C253-4857-83C1-C0F3D2DAB8A5}"/>
              </a:ext>
            </a:extLst>
          </p:cNvPr>
          <p:cNvSpPr txBox="1"/>
          <p:nvPr/>
        </p:nvSpPr>
        <p:spPr>
          <a:xfrm>
            <a:off x="2414940" y="131624"/>
            <a:ext cx="62535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5. Игра «Магазин»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(второй вариант)</a:t>
            </a:r>
            <a:endParaRPr kumimoji="0" lang="ru-RU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81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8A903CE-87DE-4034-A531-14FDE42EC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4" r="4375" b="5277"/>
          <a:stretch/>
        </p:blipFill>
        <p:spPr bwMode="auto">
          <a:xfrm>
            <a:off x="-95250" y="0"/>
            <a:ext cx="1228725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3C0F083-61C7-49C6-8887-C939BDF3B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100000" l="10000" r="94875">
                        <a14:foregroundMark x1="32625" y1="62324" x2="32625" y2="62324"/>
                        <a14:foregroundMark x1="32063" y1="57638" x2="32063" y2="55951"/>
                        <a14:foregroundMark x1="25000" y1="69260" x2="25000" y2="69260"/>
                        <a14:foregroundMark x1="23750" y1="72634" x2="24250" y2="72915"/>
                        <a14:foregroundMark x1="27250" y1="68416" x2="27250" y2="68416"/>
                        <a14:foregroundMark x1="37063" y1="52109" x2="37063" y2="52109"/>
                        <a14:foregroundMark x1="55625" y1="34302" x2="55625" y2="34302"/>
                        <a14:foregroundMark x1="54500" y1="33739" x2="56125" y2="40675"/>
                        <a14:foregroundMark x1="57813" y1="37020" x2="57813" y2="37020"/>
                        <a14:foregroundMark x1="65438" y1="43205" x2="65438" y2="43205"/>
                        <a14:foregroundMark x1="64313" y1="43486" x2="64313" y2="43486"/>
                        <a14:foregroundMark x1="64125" y1="45361" x2="64125" y2="45361"/>
                        <a14:foregroundMark x1="90438" y1="89597" x2="90438" y2="89597"/>
                        <a14:foregroundMark x1="11688" y1="85661" x2="11688" y2="85661"/>
                        <a14:foregroundMark x1="11875" y1="85380" x2="11875" y2="85380"/>
                        <a14:foregroundMark x1="12438" y1="87910" x2="11125" y2="89316"/>
                        <a14:foregroundMark x1="11125" y1="89597" x2="11125" y2="89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2"/>
          <a:stretch/>
        </p:blipFill>
        <p:spPr bwMode="auto">
          <a:xfrm>
            <a:off x="9737889" y="71120"/>
            <a:ext cx="2454111" cy="181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A28921-7DCB-489B-9846-078FDDE2CE80}"/>
              </a:ext>
            </a:extLst>
          </p:cNvPr>
          <p:cNvSpPr txBox="1"/>
          <p:nvPr/>
        </p:nvSpPr>
        <p:spPr>
          <a:xfrm>
            <a:off x="418454" y="1424285"/>
            <a:ext cx="95054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Цель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 </a:t>
            </a: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–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 з</a:t>
            </a:r>
            <a:r>
              <a:rPr lang="ru-RU" sz="2700" b="0" i="0" dirty="0" err="1">
                <a:solidFill>
                  <a:srgbClr val="212529"/>
                </a:solidFill>
                <a:effectLst/>
                <a:latin typeface="Bookman Old Style" panose="02050604050505020204" pitchFamily="18" charset="0"/>
              </a:rPr>
              <a:t>акрепить</a:t>
            </a:r>
            <a:r>
              <a:rPr lang="ru-RU" sz="2700" b="0" i="0" dirty="0">
                <a:solidFill>
                  <a:srgbClr val="212529"/>
                </a:solidFill>
                <a:effectLst/>
                <a:latin typeface="Bookman Old Style" panose="02050604050505020204" pitchFamily="18" charset="0"/>
              </a:rPr>
              <a:t> умения пользоваться финансовыми терминами и понимание их значения.</a:t>
            </a:r>
            <a:endParaRPr lang="ru-RU" sz="2700" dirty="0">
              <a:latin typeface="Bookman Old Style" panose="02050604050505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DFFEA7-C253-4857-83C1-C0F3D2DAB8A5}"/>
              </a:ext>
            </a:extLst>
          </p:cNvPr>
          <p:cNvSpPr txBox="1"/>
          <p:nvPr/>
        </p:nvSpPr>
        <p:spPr>
          <a:xfrm>
            <a:off x="3095786" y="250478"/>
            <a:ext cx="62535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6. Игра «Домино»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FBCC8D-738E-48B6-BC07-D6B22F2BBC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 t="1885" r="11111" b="13502"/>
          <a:stretch/>
        </p:blipFill>
        <p:spPr>
          <a:xfrm>
            <a:off x="170481" y="2347615"/>
            <a:ext cx="3318898" cy="4377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C7B97A-DC37-4BDB-9E04-430C78C505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379" y="2836560"/>
            <a:ext cx="4436190" cy="332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2754A7-AA01-4FCA-9B1E-E1B9DC27B4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/>
          <a:stretch/>
        </p:blipFill>
        <p:spPr>
          <a:xfrm>
            <a:off x="7705772" y="3310235"/>
            <a:ext cx="4436191" cy="3609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4815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329D98A-AF91-48D9-A8E4-6B99AD044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4" r="4375" b="5277"/>
          <a:stretch/>
        </p:blipFill>
        <p:spPr bwMode="auto">
          <a:xfrm>
            <a:off x="-95250" y="0"/>
            <a:ext cx="1228725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0E02E5-CE85-475A-AC8C-4BEDBFB01DBA}"/>
              </a:ext>
            </a:extLst>
          </p:cNvPr>
          <p:cNvSpPr txBox="1"/>
          <p:nvPr/>
        </p:nvSpPr>
        <p:spPr>
          <a:xfrm>
            <a:off x="304800" y="79078"/>
            <a:ext cx="12039600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700" b="1" i="0" dirty="0">
              <a:solidFill>
                <a:srgbClr val="181818"/>
              </a:solidFill>
              <a:effectLst/>
              <a:latin typeface="Bookman Old Style" panose="02050604050505020204" pitchFamily="18" charset="0"/>
            </a:endParaRPr>
          </a:p>
          <a:p>
            <a:pPr algn="ctr"/>
            <a:r>
              <a:rPr lang="ru-RU" sz="2700" b="1" i="0" dirty="0">
                <a:solidFill>
                  <a:srgbClr val="181818"/>
                </a:solidFill>
                <a:effectLst/>
                <a:latin typeface="Bookman Old Style" panose="02050604050505020204" pitchFamily="18" charset="0"/>
              </a:rPr>
              <a:t>Актуальность</a:t>
            </a:r>
          </a:p>
          <a:p>
            <a:pPr algn="ctr"/>
            <a:r>
              <a:rPr lang="ru-RU" sz="2700" b="1" i="0" dirty="0">
                <a:solidFill>
                  <a:srgbClr val="181818"/>
                </a:solidFill>
                <a:effectLst/>
                <a:latin typeface="Bookman Old Style" panose="02050604050505020204" pitchFamily="18" charset="0"/>
              </a:rPr>
              <a:t> </a:t>
            </a:r>
            <a:endParaRPr lang="ru-RU" sz="2700" b="0" i="0" dirty="0">
              <a:solidFill>
                <a:srgbClr val="181818"/>
              </a:solidFill>
              <a:effectLst/>
              <a:latin typeface="Bookman Old Style" panose="02050604050505020204" pitchFamily="18" charset="0"/>
            </a:endParaRPr>
          </a:p>
          <a:p>
            <a:pPr algn="l"/>
            <a:r>
              <a:rPr lang="ru-RU" sz="2700" b="0" i="0" dirty="0">
                <a:solidFill>
                  <a:srgbClr val="181818"/>
                </a:solidFill>
                <a:effectLst/>
                <a:latin typeface="Bookman Old Style" panose="02050604050505020204" pitchFamily="18" charset="0"/>
              </a:rPr>
              <a:t>Сегодня  каждый понимает, что судьба государства зависит от</a:t>
            </a:r>
          </a:p>
          <a:p>
            <a:pPr algn="l"/>
            <a:r>
              <a:rPr lang="ru-RU" sz="2700" b="0" i="0" dirty="0">
                <a:solidFill>
                  <a:srgbClr val="181818"/>
                </a:solidFill>
                <a:effectLst/>
                <a:latin typeface="Bookman Old Style" panose="02050604050505020204" pitchFamily="18" charset="0"/>
              </a:rPr>
              <a:t>экономической, правовой, политической и нравственной грамотности молодого поколения. Экономическое  образование необходимо начинать именно с дошкольного возраста</a:t>
            </a:r>
            <a:r>
              <a:rPr lang="ru-RU" sz="2700" dirty="0">
                <a:solidFill>
                  <a:srgbClr val="181818"/>
                </a:solidFill>
                <a:latin typeface="Bookman Old Style" panose="02050604050505020204" pitchFamily="18" charset="0"/>
              </a:rPr>
              <a:t>. </a:t>
            </a:r>
            <a:r>
              <a:rPr lang="ru-RU" sz="2700" dirty="0">
                <a:latin typeface="Bookman Old Style" panose="02050604050505020204" pitchFamily="18" charset="0"/>
              </a:rPr>
              <a:t>Дети, так или иначе, рано включаются в экономическую жизнь семьи: сталкиваются с деньгами, рекламой, ходят с родителями в магазин, видят, как взрослые легко пользуются картами, таким образом знакомятся с первичными экономическими знаниями.</a:t>
            </a:r>
            <a:r>
              <a:rPr lang="ru-RU" sz="2800" dirty="0"/>
              <a:t> </a:t>
            </a:r>
            <a:r>
              <a:rPr lang="ru-RU" sz="2700" b="0" i="0" dirty="0">
                <a:solidFill>
                  <a:srgbClr val="181818"/>
                </a:solidFill>
                <a:effectLst/>
                <a:latin typeface="Bookman Old Style" panose="02050604050505020204" pitchFamily="18" charset="0"/>
              </a:rPr>
              <a:t>Дети должны знать, что жить надо по средствам, тратить надо меньше, чем зарабатывается. Чем раньше дети узнают о роли денег в частной, семейной и общественной жизни, тем раньше могут быть сформированы полезные финансовые привычки</a:t>
            </a:r>
            <a:r>
              <a:rPr lang="ru-RU" sz="2700" b="1" i="0" dirty="0">
                <a:solidFill>
                  <a:srgbClr val="181818"/>
                </a:solidFill>
                <a:effectLst/>
                <a:latin typeface="Bookman Old Style" panose="02050604050505020204" pitchFamily="18" charset="0"/>
              </a:rPr>
              <a:t>.</a:t>
            </a:r>
            <a:endParaRPr lang="ru-RU" sz="2700" b="0" i="0" dirty="0">
              <a:solidFill>
                <a:srgbClr val="181818"/>
              </a:solidFill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495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8A903CE-87DE-4034-A531-14FDE42EC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4" r="4375" b="5277"/>
          <a:stretch/>
        </p:blipFill>
        <p:spPr bwMode="auto">
          <a:xfrm>
            <a:off x="-47625" y="0"/>
            <a:ext cx="1228725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3C0F083-61C7-49C6-8887-C939BDF3B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100000" l="10000" r="94875">
                        <a14:foregroundMark x1="32625" y1="62324" x2="32625" y2="62324"/>
                        <a14:foregroundMark x1="32063" y1="57638" x2="32063" y2="55951"/>
                        <a14:foregroundMark x1="25000" y1="69260" x2="25000" y2="69260"/>
                        <a14:foregroundMark x1="23750" y1="72634" x2="24250" y2="72915"/>
                        <a14:foregroundMark x1="27250" y1="68416" x2="27250" y2="68416"/>
                        <a14:foregroundMark x1="37063" y1="52109" x2="37063" y2="52109"/>
                        <a14:foregroundMark x1="55625" y1="34302" x2="55625" y2="34302"/>
                        <a14:foregroundMark x1="54500" y1="33739" x2="56125" y2="40675"/>
                        <a14:foregroundMark x1="57813" y1="37020" x2="57813" y2="37020"/>
                        <a14:foregroundMark x1="65438" y1="43205" x2="65438" y2="43205"/>
                        <a14:foregroundMark x1="64313" y1="43486" x2="64313" y2="43486"/>
                        <a14:foregroundMark x1="64125" y1="45361" x2="64125" y2="45361"/>
                        <a14:foregroundMark x1="90438" y1="89597" x2="90438" y2="89597"/>
                        <a14:foregroundMark x1="11688" y1="85661" x2="11688" y2="85661"/>
                        <a14:foregroundMark x1="11875" y1="85380" x2="11875" y2="85380"/>
                        <a14:foregroundMark x1="12438" y1="87910" x2="11125" y2="89316"/>
                        <a14:foregroundMark x1="11125" y1="89597" x2="11125" y2="89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2"/>
          <a:stretch/>
        </p:blipFill>
        <p:spPr bwMode="auto">
          <a:xfrm>
            <a:off x="159936" y="191030"/>
            <a:ext cx="2454111" cy="181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DFFEA7-C253-4857-83C1-C0F3D2DAB8A5}"/>
              </a:ext>
            </a:extLst>
          </p:cNvPr>
          <p:cNvSpPr txBox="1"/>
          <p:nvPr/>
        </p:nvSpPr>
        <p:spPr>
          <a:xfrm>
            <a:off x="2367365" y="191030"/>
            <a:ext cx="83574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7. Игра «Разложи монеты по порядку»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401AC-148C-4321-90BC-D8834D639D48}"/>
              </a:ext>
            </a:extLst>
          </p:cNvPr>
          <p:cNvSpPr txBox="1"/>
          <p:nvPr/>
        </p:nvSpPr>
        <p:spPr>
          <a:xfrm>
            <a:off x="526943" y="2299282"/>
            <a:ext cx="113602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700" b="1" i="0" dirty="0">
                <a:solidFill>
                  <a:srgbClr val="212529"/>
                </a:solidFill>
                <a:effectLst/>
                <a:latin typeface="Bookman Old Style" panose="02050604050505020204" pitchFamily="18" charset="0"/>
              </a:rPr>
              <a:t>Цель:</a:t>
            </a:r>
            <a:r>
              <a:rPr lang="ru-RU" sz="2700" b="0" i="0" dirty="0">
                <a:solidFill>
                  <a:srgbClr val="212529"/>
                </a:solidFill>
                <a:effectLst/>
                <a:latin typeface="Bookman Old Style" panose="02050604050505020204" pitchFamily="18" charset="0"/>
              </a:rPr>
              <a:t> развитие умения детей соотносить денежные знаки по достоинству, 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умении ориентироваться в денежных знаках, оперировать ими.</a:t>
            </a:r>
          </a:p>
          <a:p>
            <a:pPr marL="90170" algn="l"/>
            <a:endParaRPr lang="ru-RU" sz="2700" b="0" i="0" dirty="0">
              <a:solidFill>
                <a:srgbClr val="212529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8F44ED-DB38-4CC6-8461-504E6E64C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2455" l="0" r="100000">
                        <a14:foregroundMark x1="10000" y1="22656" x2="10000" y2="22656"/>
                        <a14:foregroundMark x1="36458" y1="26116" x2="36458" y2="26116"/>
                        <a14:foregroundMark x1="90000" y1="22656" x2="90000" y2="22656"/>
                        <a14:foregroundMark x1="95156" y1="20647" x2="95156" y2="20647"/>
                        <a14:foregroundMark x1="93542" y1="18527" x2="87396" y2="34487"/>
                        <a14:foregroundMark x1="83854" y1="6808" x2="83854" y2="6808"/>
                        <a14:foregroundMark x1="86771" y1="6138" x2="86771" y2="6138"/>
                        <a14:foregroundMark x1="89010" y1="3348" x2="89010" y2="3348"/>
                        <a14:foregroundMark x1="93229" y1="4018" x2="93229" y2="4018"/>
                        <a14:foregroundMark x1="95781" y1="7478" x2="95781" y2="7478"/>
                        <a14:foregroundMark x1="98073" y1="13058" x2="98073" y2="13058"/>
                        <a14:foregroundMark x1="98385" y1="18527" x2="98385" y2="18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459"/>
          <a:stretch/>
        </p:blipFill>
        <p:spPr bwMode="auto">
          <a:xfrm>
            <a:off x="1255363" y="4407535"/>
            <a:ext cx="6892549" cy="1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988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8A903CE-87DE-4034-A531-14FDE42EC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4" r="4375" b="5277"/>
          <a:stretch/>
        </p:blipFill>
        <p:spPr bwMode="auto">
          <a:xfrm>
            <a:off x="-95250" y="0"/>
            <a:ext cx="1228725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3C0F083-61C7-49C6-8887-C939BDF3B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100000" l="10000" r="94875">
                        <a14:foregroundMark x1="32625" y1="62324" x2="32625" y2="62324"/>
                        <a14:foregroundMark x1="32063" y1="57638" x2="32063" y2="55951"/>
                        <a14:foregroundMark x1="25000" y1="69260" x2="25000" y2="69260"/>
                        <a14:foregroundMark x1="23750" y1="72634" x2="24250" y2="72915"/>
                        <a14:foregroundMark x1="27250" y1="68416" x2="27250" y2="68416"/>
                        <a14:foregroundMark x1="37063" y1="52109" x2="37063" y2="52109"/>
                        <a14:foregroundMark x1="55625" y1="34302" x2="55625" y2="34302"/>
                        <a14:foregroundMark x1="54500" y1="33739" x2="56125" y2="40675"/>
                        <a14:foregroundMark x1="57813" y1="37020" x2="57813" y2="37020"/>
                        <a14:foregroundMark x1="65438" y1="43205" x2="65438" y2="43205"/>
                        <a14:foregroundMark x1="64313" y1="43486" x2="64313" y2="43486"/>
                        <a14:foregroundMark x1="64125" y1="45361" x2="64125" y2="45361"/>
                        <a14:foregroundMark x1="90438" y1="89597" x2="90438" y2="89597"/>
                        <a14:foregroundMark x1="11688" y1="85661" x2="11688" y2="85661"/>
                        <a14:foregroundMark x1="11875" y1="85380" x2="11875" y2="85380"/>
                        <a14:foregroundMark x1="12438" y1="87910" x2="11125" y2="89316"/>
                        <a14:foregroundMark x1="11125" y1="89597" x2="11125" y2="89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2"/>
          <a:stretch/>
        </p:blipFill>
        <p:spPr bwMode="auto">
          <a:xfrm>
            <a:off x="3587857" y="2860814"/>
            <a:ext cx="5016285" cy="370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DFFEA7-C253-4857-83C1-C0F3D2DAB8A5}"/>
              </a:ext>
            </a:extLst>
          </p:cNvPr>
          <p:cNvSpPr txBox="1"/>
          <p:nvPr/>
        </p:nvSpPr>
        <p:spPr>
          <a:xfrm>
            <a:off x="1442421" y="1649871"/>
            <a:ext cx="84504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454078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329D98A-AF91-48D9-A8E4-6B99AD044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4" r="4375" b="5277"/>
          <a:stretch/>
        </p:blipFill>
        <p:spPr bwMode="auto">
          <a:xfrm>
            <a:off x="-95250" y="0"/>
            <a:ext cx="1228725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0E02E5-CE85-475A-AC8C-4BEDBFB01DBA}"/>
              </a:ext>
            </a:extLst>
          </p:cNvPr>
          <p:cNvSpPr txBox="1"/>
          <p:nvPr/>
        </p:nvSpPr>
        <p:spPr>
          <a:xfrm>
            <a:off x="474133" y="366944"/>
            <a:ext cx="1171786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72390" indent="360680" algn="ctr"/>
            <a:r>
              <a:rPr lang="ru-RU" sz="2700" b="1" i="0" u="none" strike="noStrike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Постановка проблемы</a:t>
            </a:r>
          </a:p>
          <a:p>
            <a:pPr marR="72390" indent="360680" algn="ctr"/>
            <a:endParaRPr lang="ru-RU" sz="2700" b="0" i="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  <a:p>
            <a:pPr lvl="0" indent="228600" algn="ctr">
              <a:defRPr/>
            </a:pPr>
            <a:r>
              <a:rPr lang="ru-RU" sz="2700" b="0" i="0" u="none" strike="noStrike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Помочь детям дошкольного возраста сформировать представления об экономических понятиях: экономика, потребности, нормы жизни, деньги, товар, цена в соответствии с их возрастными особенностями.</a:t>
            </a:r>
            <a:r>
              <a:rPr lang="ru-RU" sz="2700" b="1" dirty="0">
                <a:solidFill>
                  <a:srgbClr val="111111"/>
                </a:solidFill>
                <a:latin typeface="Bookman Old Style" panose="02050604050505020204" pitchFamily="18" charset="0"/>
              </a:rPr>
              <a:t> </a:t>
            </a:r>
          </a:p>
          <a:p>
            <a:pPr lvl="0" indent="228600" algn="ctr">
              <a:defRPr/>
            </a:pPr>
            <a:endParaRPr lang="ru-RU" sz="2700" b="1" dirty="0">
              <a:solidFill>
                <a:srgbClr val="111111"/>
              </a:solidFill>
              <a:latin typeface="Bookman Old Style" panose="02050604050505020204" pitchFamily="18" charset="0"/>
            </a:endParaRPr>
          </a:p>
          <a:p>
            <a:pPr lvl="0" indent="228600" algn="ctr">
              <a:defRPr/>
            </a:pPr>
            <a:r>
              <a:rPr lang="ru-RU" sz="2700" b="1" dirty="0">
                <a:solidFill>
                  <a:srgbClr val="111111"/>
                </a:solidFill>
                <a:latin typeface="Bookman Old Style" panose="02050604050505020204" pitchFamily="18" charset="0"/>
              </a:rPr>
              <a:t>Цель:</a:t>
            </a:r>
          </a:p>
          <a:p>
            <a:pPr lvl="0" indent="228600" algn="ctr">
              <a:defRPr/>
            </a:pPr>
            <a:r>
              <a:rPr lang="ru-RU" sz="2700" b="1" dirty="0">
                <a:solidFill>
                  <a:srgbClr val="111111"/>
                </a:solidFill>
                <a:latin typeface="Bookman Old Style" panose="02050604050505020204" pitchFamily="18" charset="0"/>
              </a:rPr>
              <a:t> </a:t>
            </a:r>
            <a:r>
              <a:rPr lang="ru-RU" sz="2700" dirty="0">
                <a:solidFill>
                  <a:srgbClr val="111111"/>
                </a:solidFill>
                <a:latin typeface="Bookman Old Style" panose="02050604050505020204" pitchFamily="18" charset="0"/>
              </a:rPr>
              <a:t>формирование основ финансовой грамотности у детей старшего дошкольного возраста.</a:t>
            </a:r>
          </a:p>
          <a:p>
            <a:pPr lvl="0" indent="228600" algn="ctr">
              <a:defRPr/>
            </a:pPr>
            <a:r>
              <a:rPr lang="ru-RU" sz="2700" b="1" dirty="0">
                <a:solidFill>
                  <a:srgbClr val="111111"/>
                </a:solidFill>
                <a:latin typeface="Bookman Old Style" panose="02050604050505020204" pitchFamily="18" charset="0"/>
              </a:rPr>
              <a:t> </a:t>
            </a:r>
          </a:p>
          <a:p>
            <a:pPr lvl="0" indent="228600" algn="ctr">
              <a:defRPr/>
            </a:pPr>
            <a:r>
              <a:rPr lang="ru-RU" sz="2700" b="1" dirty="0">
                <a:solidFill>
                  <a:srgbClr val="111111"/>
                </a:solidFill>
                <a:latin typeface="Bookman Old Style" panose="02050604050505020204" pitchFamily="18" charset="0"/>
              </a:rPr>
              <a:t>Продукт:</a:t>
            </a:r>
          </a:p>
          <a:p>
            <a:pPr lvl="0" indent="228600" algn="ctr">
              <a:defRPr/>
            </a:pPr>
            <a:r>
              <a:rPr lang="ru-RU" sz="2700" dirty="0">
                <a:solidFill>
                  <a:srgbClr val="111111"/>
                </a:solidFill>
                <a:latin typeface="Bookman Old Style" panose="02050604050505020204" pitchFamily="18" charset="0"/>
              </a:rPr>
              <a:t>Дидактическое пособие «Кубик Финансовой Грамотности» (</a:t>
            </a:r>
            <a:r>
              <a:rPr lang="ru-RU" sz="2700" b="1" dirty="0">
                <a:solidFill>
                  <a:srgbClr val="111111"/>
                </a:solidFill>
                <a:latin typeface="Bookman Old Style" panose="02050604050505020204" pitchFamily="18" charset="0"/>
              </a:rPr>
              <a:t>«</a:t>
            </a:r>
            <a:r>
              <a:rPr lang="ru-RU" sz="2700" b="1" dirty="0" err="1">
                <a:solidFill>
                  <a:srgbClr val="111111"/>
                </a:solidFill>
                <a:latin typeface="Bookman Old Style" panose="02050604050505020204" pitchFamily="18" charset="0"/>
              </a:rPr>
              <a:t>КубФинГрамик</a:t>
            </a:r>
            <a:r>
              <a:rPr lang="ru-RU" sz="2700" b="1" dirty="0">
                <a:solidFill>
                  <a:srgbClr val="111111"/>
                </a:solidFill>
                <a:latin typeface="Bookman Old Style" panose="02050604050505020204" pitchFamily="18" charset="0"/>
              </a:rPr>
              <a:t>»)</a:t>
            </a:r>
          </a:p>
          <a:p>
            <a:pPr lvl="0" indent="228600">
              <a:defRPr/>
            </a:pPr>
            <a:endParaRPr lang="ru-RU" sz="27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indent="450850" algn="just"/>
            <a:endParaRPr lang="ru-RU" sz="2700" b="0" i="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928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329D98A-AF91-48D9-A8E4-6B99AD044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" b="5278"/>
          <a:stretch/>
        </p:blipFill>
        <p:spPr bwMode="auto">
          <a:xfrm>
            <a:off x="0" y="0"/>
            <a:ext cx="12192000" cy="6786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3C0F083-61C7-49C6-8887-C939BDF3B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100000" l="10000" r="94875">
                        <a14:foregroundMark x1="32625" y1="62324" x2="32625" y2="62324"/>
                        <a14:foregroundMark x1="32063" y1="57638" x2="32063" y2="55951"/>
                        <a14:foregroundMark x1="25000" y1="69260" x2="25000" y2="69260"/>
                        <a14:foregroundMark x1="23750" y1="72634" x2="24250" y2="72915"/>
                        <a14:foregroundMark x1="27250" y1="68416" x2="27250" y2="68416"/>
                        <a14:foregroundMark x1="37063" y1="52109" x2="37063" y2="52109"/>
                        <a14:foregroundMark x1="55625" y1="34302" x2="55625" y2="34302"/>
                        <a14:foregroundMark x1="54500" y1="33739" x2="56125" y2="40675"/>
                        <a14:foregroundMark x1="57813" y1="37020" x2="57813" y2="37020"/>
                        <a14:foregroundMark x1="65438" y1="43205" x2="65438" y2="43205"/>
                        <a14:foregroundMark x1="64313" y1="43486" x2="64313" y2="43486"/>
                        <a14:foregroundMark x1="64125" y1="45361" x2="64125" y2="45361"/>
                        <a14:foregroundMark x1="90438" y1="89597" x2="90438" y2="89597"/>
                        <a14:foregroundMark x1="11688" y1="85661" x2="11688" y2="85661"/>
                        <a14:foregroundMark x1="11875" y1="85380" x2="11875" y2="85380"/>
                        <a14:foregroundMark x1="12438" y1="87910" x2="11125" y2="89316"/>
                        <a14:foregroundMark x1="11125" y1="89597" x2="11125" y2="89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2"/>
          <a:stretch/>
        </p:blipFill>
        <p:spPr bwMode="auto">
          <a:xfrm>
            <a:off x="9285309" y="71120"/>
            <a:ext cx="2906691" cy="214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0727F4-B786-4644-A6B9-E712E209B2FF}"/>
              </a:ext>
            </a:extLst>
          </p:cNvPr>
          <p:cNvSpPr txBox="1"/>
          <p:nvPr/>
        </p:nvSpPr>
        <p:spPr>
          <a:xfrm>
            <a:off x="190501" y="375920"/>
            <a:ext cx="12191999" cy="6417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/>
            <a:r>
              <a:rPr lang="ru-RU" sz="2700" b="1" i="0" u="sng" dirty="0">
                <a:solidFill>
                  <a:srgbClr val="111111"/>
                </a:solidFill>
                <a:effectLst/>
                <a:latin typeface="Bookman Old Style" panose="02050604050505020204" pitchFamily="18" charset="0"/>
              </a:rPr>
              <a:t>Задачи</a:t>
            </a:r>
            <a:r>
              <a:rPr lang="ru-RU" sz="2700" b="1" i="0" u="none" strike="noStrike" dirty="0">
                <a:solidFill>
                  <a:srgbClr val="111111"/>
                </a:solidFill>
                <a:effectLst/>
                <a:latin typeface="Bookman Old Style" panose="02050604050505020204" pitchFamily="18" charset="0"/>
              </a:rPr>
              <a:t>:</a:t>
            </a:r>
          </a:p>
          <a:p>
            <a:pPr indent="228600" algn="l"/>
            <a:endParaRPr lang="ru-RU" sz="2700" b="1" i="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2700" dirty="0">
                <a:solidFill>
                  <a:srgbClr val="000000"/>
                </a:solidFill>
                <a:latin typeface="Bookman Old Style" panose="02050604050505020204" pitchFamily="18" charset="0"/>
              </a:rPr>
              <a:t>Расширить знания детей о возникновении денег, </a:t>
            </a:r>
          </a:p>
          <a:p>
            <a:r>
              <a:rPr lang="ru-RU" sz="2700" dirty="0">
                <a:solidFill>
                  <a:srgbClr val="000000"/>
                </a:solidFill>
                <a:latin typeface="Bookman Old Style" panose="02050604050505020204" pitchFamily="18" charset="0"/>
              </a:rPr>
              <a:t>о номинале купюр и монет.</a:t>
            </a:r>
          </a:p>
          <a:p>
            <a:pPr marL="457200" indent="-457200">
              <a:buFontTx/>
              <a:buChar char="-"/>
            </a:pPr>
            <a:r>
              <a:rPr lang="ru-RU" sz="2700" dirty="0">
                <a:solidFill>
                  <a:srgbClr val="111111"/>
                </a:solidFill>
                <a:latin typeface="Bookman Old Style" panose="02050604050505020204" pitchFamily="18" charset="0"/>
              </a:rPr>
              <a:t>О</a:t>
            </a:r>
            <a:r>
              <a:rPr lang="ru-RU" sz="2700" i="0" dirty="0">
                <a:solidFill>
                  <a:srgbClr val="111111"/>
                </a:solidFill>
                <a:effectLst/>
                <a:latin typeface="Bookman Old Style" panose="02050604050505020204" pitchFamily="18" charset="0"/>
              </a:rPr>
              <a:t>бъяснить взаимосвязь между экономическими и</a:t>
            </a:r>
          </a:p>
          <a:p>
            <a:r>
              <a:rPr lang="ru-RU" sz="2700" i="0" dirty="0">
                <a:solidFill>
                  <a:srgbClr val="111111"/>
                </a:solidFill>
                <a:effectLst/>
                <a:latin typeface="Bookman Old Style" panose="02050604050505020204" pitchFamily="18" charset="0"/>
              </a:rPr>
              <a:t>этическими </a:t>
            </a:r>
            <a:r>
              <a:rPr lang="ru-RU" sz="2700" i="0" u="sng" dirty="0">
                <a:solidFill>
                  <a:srgbClr val="111111"/>
                </a:solidFill>
                <a:effectLst/>
                <a:latin typeface="Bookman Old Style" panose="02050604050505020204" pitchFamily="18" charset="0"/>
              </a:rPr>
              <a:t>категориями</a:t>
            </a:r>
            <a:r>
              <a:rPr lang="ru-RU" sz="2700" dirty="0">
                <a:solidFill>
                  <a:srgbClr val="111111"/>
                </a:solidFill>
                <a:latin typeface="Bookman Old Style" panose="02050604050505020204" pitchFamily="18" charset="0"/>
              </a:rPr>
              <a:t> (</a:t>
            </a:r>
            <a:r>
              <a:rPr lang="ru-RU" sz="2700" i="1" u="none" strike="noStrike" dirty="0">
                <a:solidFill>
                  <a:srgbClr val="111111"/>
                </a:solidFill>
                <a:effectLst/>
                <a:latin typeface="Bookman Old Style" panose="02050604050505020204" pitchFamily="18" charset="0"/>
              </a:rPr>
              <a:t>труд, товар, деньги, цена, стоимость</a:t>
            </a:r>
            <a:r>
              <a:rPr lang="ru-RU" sz="2700" i="0" u="none" strike="noStrike" dirty="0">
                <a:solidFill>
                  <a:srgbClr val="111111"/>
                </a:solidFill>
                <a:effectLst/>
                <a:latin typeface="Bookman Old Style" panose="02050604050505020204" pitchFamily="18" charset="0"/>
              </a:rPr>
              <a:t>) и нравственными понятиями (</a:t>
            </a:r>
            <a:r>
              <a:rPr lang="ru-RU" sz="2700" i="1" u="none" strike="noStrike" dirty="0">
                <a:solidFill>
                  <a:srgbClr val="111111"/>
                </a:solidFill>
                <a:effectLst/>
                <a:latin typeface="Bookman Old Style" panose="02050604050505020204" pitchFamily="18" charset="0"/>
              </a:rPr>
              <a:t>бережливость, честность,</a:t>
            </a:r>
          </a:p>
          <a:p>
            <a:r>
              <a:rPr lang="ru-RU" sz="2700" i="1" u="none" strike="noStrike" dirty="0">
                <a:solidFill>
                  <a:srgbClr val="111111"/>
                </a:solidFill>
                <a:effectLst/>
                <a:latin typeface="Bookman Old Style" panose="02050604050505020204" pitchFamily="18" charset="0"/>
              </a:rPr>
              <a:t>экономность, щедрость и т. д</a:t>
            </a:r>
            <a:r>
              <a:rPr lang="ru-RU" sz="2700" i="0" u="none" strike="noStrike" dirty="0">
                <a:solidFill>
                  <a:srgbClr val="111111"/>
                </a:solidFill>
                <a:effectLst/>
                <a:latin typeface="Bookman Old Style" panose="02050604050505020204" pitchFamily="18" charset="0"/>
              </a:rPr>
              <a:t>.;</a:t>
            </a:r>
            <a:endParaRPr lang="ru-RU" sz="2700" i="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  <a:p>
            <a:pPr marL="457200" indent="-457200" algn="l">
              <a:buFontTx/>
              <a:buChar char="-"/>
            </a:pPr>
            <a:r>
              <a:rPr lang="ru-RU" sz="2700" i="0" dirty="0">
                <a:solidFill>
                  <a:srgbClr val="111111"/>
                </a:solidFill>
                <a:effectLst/>
                <a:latin typeface="Bookman Old Style" panose="02050604050505020204" pitchFamily="18" charset="0"/>
              </a:rPr>
              <a:t>Сформировать умения, как правильно вести себя в реальных жизненных ситуациях, носящих экономический характер </a:t>
            </a:r>
            <a:r>
              <a:rPr lang="ru-RU" sz="2700" i="1" dirty="0">
                <a:solidFill>
                  <a:srgbClr val="111111"/>
                </a:solidFill>
                <a:effectLst/>
                <a:latin typeface="Bookman Old Style" panose="02050604050505020204" pitchFamily="18" charset="0"/>
              </a:rPr>
              <a:t>(покупка в магазине, аптеке, плата за проезд в транспорте</a:t>
            </a:r>
            <a:r>
              <a:rPr lang="ru-RU" sz="2700" i="1" dirty="0">
                <a:solidFill>
                  <a:srgbClr val="111111"/>
                </a:solidFill>
                <a:latin typeface="Bookman Old Style" panose="02050604050505020204" pitchFamily="18" charset="0"/>
              </a:rPr>
              <a:t>, отдых и прочее</a:t>
            </a:r>
            <a:r>
              <a:rPr lang="ru-RU" sz="2700" b="0" i="1" dirty="0">
                <a:solidFill>
                  <a:srgbClr val="111111"/>
                </a:solidFill>
                <a:effectLst/>
                <a:latin typeface="Bookman Old Style" panose="02050604050505020204" pitchFamily="18" charset="0"/>
              </a:rPr>
              <a:t>);</a:t>
            </a:r>
          </a:p>
          <a:p>
            <a:pPr marL="457200" indent="-457200" algn="l">
              <a:buFontTx/>
              <a:buChar char="-"/>
            </a:pPr>
            <a:r>
              <a:rPr lang="ru-RU" sz="2700" dirty="0">
                <a:solidFill>
                  <a:srgbClr val="000000"/>
                </a:solidFill>
                <a:latin typeface="Bookman Old Style" panose="02050604050505020204" pitchFamily="18" charset="0"/>
              </a:rPr>
              <a:t>Ф</a:t>
            </a:r>
            <a:r>
              <a:rPr kumimoji="0" lang="ru-RU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ормировать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основы финансовой грамотности.</a:t>
            </a: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457200" indent="-457200" algn="l">
              <a:buFontTx/>
              <a:buChar char="-"/>
            </a:pPr>
            <a:endParaRPr lang="ru-RU" sz="2800" b="0" i="1" dirty="0">
              <a:solidFill>
                <a:srgbClr val="111111"/>
              </a:solidFill>
              <a:effectLst/>
              <a:latin typeface="Bookman Old Style" panose="02050604050505020204" pitchFamily="18" charset="0"/>
            </a:endParaRPr>
          </a:p>
          <a:p>
            <a:pPr marL="457200" indent="-457200" algn="l">
              <a:buFontTx/>
              <a:buChar char="-"/>
            </a:pPr>
            <a:endParaRPr lang="ru-RU" sz="3200" b="0" i="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215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329D98A-AF91-48D9-A8E4-6B99AD044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" b="5278"/>
          <a:stretch/>
        </p:blipFill>
        <p:spPr bwMode="auto">
          <a:xfrm>
            <a:off x="0" y="0"/>
            <a:ext cx="12192000" cy="6786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3C0F083-61C7-49C6-8887-C939BDF3B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100000" l="10000" r="94875">
                        <a14:foregroundMark x1="32625" y1="62324" x2="32625" y2="62324"/>
                        <a14:foregroundMark x1="32063" y1="57638" x2="32063" y2="55951"/>
                        <a14:foregroundMark x1="25000" y1="69260" x2="25000" y2="69260"/>
                        <a14:foregroundMark x1="23750" y1="72634" x2="24250" y2="72915"/>
                        <a14:foregroundMark x1="27250" y1="68416" x2="27250" y2="68416"/>
                        <a14:foregroundMark x1="37063" y1="52109" x2="37063" y2="52109"/>
                        <a14:foregroundMark x1="55625" y1="34302" x2="55625" y2="34302"/>
                        <a14:foregroundMark x1="54500" y1="33739" x2="56125" y2="40675"/>
                        <a14:foregroundMark x1="57813" y1="37020" x2="57813" y2="37020"/>
                        <a14:foregroundMark x1="65438" y1="43205" x2="65438" y2="43205"/>
                        <a14:foregroundMark x1="64313" y1="43486" x2="64313" y2="43486"/>
                        <a14:foregroundMark x1="64125" y1="45361" x2="64125" y2="45361"/>
                        <a14:foregroundMark x1="90438" y1="89597" x2="90438" y2="89597"/>
                        <a14:foregroundMark x1="11688" y1="85661" x2="11688" y2="85661"/>
                        <a14:foregroundMark x1="11875" y1="85380" x2="11875" y2="85380"/>
                        <a14:foregroundMark x1="12438" y1="87910" x2="11125" y2="89316"/>
                        <a14:foregroundMark x1="11125" y1="89597" x2="11125" y2="89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2"/>
          <a:stretch/>
        </p:blipFill>
        <p:spPr bwMode="auto">
          <a:xfrm>
            <a:off x="9285309" y="71120"/>
            <a:ext cx="2906691" cy="214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EF3160-E13A-BEDB-C36D-C2E876A4024D}"/>
              </a:ext>
            </a:extLst>
          </p:cNvPr>
          <p:cNvSpPr txBox="1"/>
          <p:nvPr/>
        </p:nvSpPr>
        <p:spPr>
          <a:xfrm>
            <a:off x="338667" y="203792"/>
            <a:ext cx="1119293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72390" algn="just"/>
            <a:r>
              <a:rPr lang="ru-RU" sz="2700" b="1" i="0" u="none" strike="noStrike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Участники проекта:</a:t>
            </a:r>
            <a:endParaRPr lang="ru-RU" sz="2700" b="0" i="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  <a:p>
            <a:pPr marL="457200" marR="72390" algn="just">
              <a:buFont typeface="Arial" panose="020B0604020202020204" pitchFamily="34" charset="0"/>
              <a:buChar char="•"/>
            </a:pPr>
            <a:r>
              <a:rPr lang="ru-RU" sz="2700" b="0" i="0" u="none" strike="noStrike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дети старшего дошкольного возраста (6-7 лет);</a:t>
            </a:r>
            <a:endParaRPr lang="ru-RU" sz="2700" b="0" i="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  <a:p>
            <a:pPr marL="457200" marR="72390" algn="just">
              <a:buFont typeface="Arial" panose="020B0604020202020204" pitchFamily="34" charset="0"/>
              <a:buChar char="•"/>
            </a:pPr>
            <a:r>
              <a:rPr lang="ru-RU" sz="2700" b="0" i="0" u="none" strike="noStrike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воспитатели группы;</a:t>
            </a:r>
            <a:endParaRPr lang="ru-RU" sz="2700" b="0" i="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  <a:p>
            <a:pPr marL="457200" marR="72390" algn="just">
              <a:buFont typeface="Arial" panose="020B0604020202020204" pitchFamily="34" charset="0"/>
              <a:buChar char="•"/>
            </a:pPr>
            <a:r>
              <a:rPr lang="ru-RU" sz="2700" b="0" i="0" u="none" strike="noStrike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родители.</a:t>
            </a:r>
            <a:endParaRPr lang="ru-RU" sz="2700" b="0" i="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  <a:p>
            <a:pPr algn="just"/>
            <a:r>
              <a:rPr lang="ru-RU" sz="2700" b="1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Сроки реализации проекта: </a:t>
            </a:r>
            <a:r>
              <a:rPr lang="ru-RU" sz="2700" b="0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краткосрочный (</a:t>
            </a:r>
            <a:r>
              <a:rPr lang="ru-RU" sz="2700" dirty="0">
                <a:solidFill>
                  <a:srgbClr val="000000"/>
                </a:solidFill>
                <a:latin typeface="Bookman Old Style" panose="02050604050505020204" pitchFamily="18" charset="0"/>
              </a:rPr>
              <a:t>1 </a:t>
            </a:r>
            <a:r>
              <a:rPr lang="ru-RU" sz="2700" b="0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неделя)</a:t>
            </a:r>
          </a:p>
          <a:p>
            <a:pPr algn="just"/>
            <a:r>
              <a:rPr lang="ru-RU" sz="2700" b="1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Тип проекта:</a:t>
            </a:r>
            <a:r>
              <a:rPr lang="ru-RU" sz="2700" b="0" i="0" u="none" strike="noStrike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 информационно-практико-ориентированный</a:t>
            </a:r>
            <a:endParaRPr lang="ru-RU" sz="2700" b="0" i="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1F66A5-4F25-807B-0456-7BAD4C8B4FCD}"/>
              </a:ext>
            </a:extLst>
          </p:cNvPr>
          <p:cNvSpPr txBox="1"/>
          <p:nvPr/>
        </p:nvSpPr>
        <p:spPr>
          <a:xfrm>
            <a:off x="338667" y="2839325"/>
            <a:ext cx="11514666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700" b="1" i="0" dirty="0">
                <a:solidFill>
                  <a:srgbClr val="111111"/>
                </a:solidFill>
                <a:effectLst/>
                <a:latin typeface="Bookman Old Style" panose="02050604050505020204" pitchFamily="18" charset="0"/>
              </a:rPr>
              <a:t>Планируемые результаты:</a:t>
            </a:r>
          </a:p>
          <a:p>
            <a:pPr marL="457200" indent="-457200" algn="l">
              <a:buFontTx/>
              <a:buChar char="-"/>
            </a:pPr>
            <a:r>
              <a:rPr lang="ru-RU" sz="2700" i="0" dirty="0">
                <a:solidFill>
                  <a:srgbClr val="111111"/>
                </a:solidFill>
                <a:effectLst/>
                <a:latin typeface="Bookman Old Style" panose="02050604050505020204" pitchFamily="18" charset="0"/>
              </a:rPr>
              <a:t>сформированы </a:t>
            </a:r>
            <a:r>
              <a:rPr lang="ru-RU" sz="2700" b="0" i="0" dirty="0">
                <a:solidFill>
                  <a:srgbClr val="111111"/>
                </a:solidFill>
                <a:effectLst/>
                <a:latin typeface="Bookman Old Style" panose="02050604050505020204" pitchFamily="18" charset="0"/>
              </a:rPr>
              <a:t>представления об экономических понятиях;</a:t>
            </a:r>
          </a:p>
          <a:p>
            <a:pPr marL="457200" indent="-457200" algn="l">
              <a:buFontTx/>
              <a:buChar char="-"/>
            </a:pPr>
            <a:r>
              <a:rPr lang="ru-RU" sz="2700" b="0" i="0" dirty="0">
                <a:solidFill>
                  <a:srgbClr val="111111"/>
                </a:solidFill>
                <a:effectLst/>
                <a:latin typeface="Bookman Old Style" panose="02050604050505020204" pitchFamily="18" charset="0"/>
              </a:rPr>
              <a:t>умеют выделять слова и действия, относящиеся к экономике.</a:t>
            </a:r>
          </a:p>
          <a:p>
            <a:pPr algn="l"/>
            <a:r>
              <a:rPr lang="ru-RU" sz="2700" b="0" i="0" dirty="0">
                <a:solidFill>
                  <a:srgbClr val="111111"/>
                </a:solidFill>
                <a:effectLst/>
                <a:latin typeface="Bookman Old Style" panose="02050604050505020204" pitchFamily="18" charset="0"/>
              </a:rPr>
              <a:t>-  развит познавательный интерес, мышление, память, внимание и воображение.</a:t>
            </a:r>
          </a:p>
          <a:p>
            <a:pPr algn="l"/>
            <a:r>
              <a:rPr lang="ru-RU" sz="2700" b="0" i="0" dirty="0">
                <a:solidFill>
                  <a:srgbClr val="111111"/>
                </a:solidFill>
                <a:effectLst/>
                <a:latin typeface="Bookman Old Style" panose="02050604050505020204" pitchFamily="18" charset="0"/>
              </a:rPr>
              <a:t>-  проявляют любознательность в процессе познавательно – игровой деятельности.</a:t>
            </a:r>
          </a:p>
          <a:p>
            <a:pPr algn="l"/>
            <a:r>
              <a:rPr lang="ru-RU" sz="2700" b="0" i="0" dirty="0">
                <a:solidFill>
                  <a:srgbClr val="111111"/>
                </a:solidFill>
                <a:effectLst/>
                <a:latin typeface="Bookman Old Style" panose="02050604050505020204" pitchFamily="18" charset="0"/>
              </a:rPr>
              <a:t>- Родители получают дополнительные знания по воспитанию </a:t>
            </a:r>
            <a:r>
              <a:rPr lang="ru-RU" sz="2700" i="0" dirty="0">
                <a:solidFill>
                  <a:srgbClr val="111111"/>
                </a:solidFill>
                <a:effectLst/>
                <a:latin typeface="Bookman Old Style" panose="02050604050505020204" pitchFamily="18" charset="0"/>
              </a:rPr>
              <a:t>финансовой грамотности детей.</a:t>
            </a:r>
          </a:p>
        </p:txBody>
      </p:sp>
    </p:spTree>
    <p:extLst>
      <p:ext uri="{BB962C8B-B14F-4D97-AF65-F5344CB8AC3E}">
        <p14:creationId xmlns:p14="http://schemas.microsoft.com/office/powerpoint/2010/main" val="3623641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8A903CE-87DE-4034-A531-14FDE42EC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4" r="4375" b="5277"/>
          <a:stretch/>
        </p:blipFill>
        <p:spPr bwMode="auto">
          <a:xfrm>
            <a:off x="-95250" y="0"/>
            <a:ext cx="1228725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2EF379-5E91-42FB-8A40-3EDCCC7356AB}"/>
              </a:ext>
            </a:extLst>
          </p:cNvPr>
          <p:cNvSpPr txBox="1"/>
          <p:nvPr/>
        </p:nvSpPr>
        <p:spPr>
          <a:xfrm>
            <a:off x="190500" y="266596"/>
            <a:ext cx="12001500" cy="6324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700" b="1" i="0" u="none" strike="noStrike" dirty="0">
                <a:effectLst/>
                <a:latin typeface="Bookman Old Style" panose="02050604050505020204" pitchFamily="18" charset="0"/>
              </a:rPr>
              <a:t>Методическая ценность:</a:t>
            </a:r>
            <a:r>
              <a:rPr lang="ru-RU" sz="2700" b="0" i="0" u="none" strike="noStrike" dirty="0">
                <a:effectLst/>
                <a:latin typeface="Bookman Old Style" panose="02050604050505020204" pitchFamily="18" charset="0"/>
              </a:rPr>
              <a:t> Универсальное развивающее пособие для организации самостоятельной, индивидуальной и совместной деятельности педагога и детей.</a:t>
            </a:r>
            <a:endParaRPr lang="ru-RU" sz="2700" b="0" i="0" dirty="0">
              <a:effectLst/>
              <a:latin typeface="Bookman Old Style" panose="02050604050505020204" pitchFamily="18" charset="0"/>
            </a:endParaRPr>
          </a:p>
          <a:p>
            <a:pPr algn="l"/>
            <a:r>
              <a:rPr lang="ru-RU" sz="2700" b="1" i="0" u="none" strike="noStrike" dirty="0">
                <a:effectLst/>
                <a:latin typeface="Bookman Old Style" panose="02050604050505020204" pitchFamily="18" charset="0"/>
              </a:rPr>
              <a:t>Возможность использования:</a:t>
            </a:r>
            <a:r>
              <a:rPr lang="ru-RU" sz="2700" b="0" i="0" u="none" strike="noStrike" dirty="0">
                <a:effectLst/>
                <a:latin typeface="Bookman Old Style" panose="02050604050505020204" pitchFamily="18" charset="0"/>
              </a:rPr>
              <a:t> Совместная деятельность, самостоятельная деятельность, индивидуальная работа.</a:t>
            </a:r>
            <a:endParaRPr lang="ru-RU" sz="2700" b="0" i="0" dirty="0">
              <a:effectLst/>
              <a:latin typeface="Bookman Old Style" panose="0205060405050502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700" b="0" i="0" u="none" strike="noStrike" dirty="0" err="1">
                <a:effectLst/>
                <a:latin typeface="Bookman Old Style" panose="02050604050505020204" pitchFamily="18" charset="0"/>
              </a:rPr>
              <a:t>КубФинГрамик</a:t>
            </a:r>
            <a:r>
              <a:rPr lang="ru-RU" sz="2700" b="0" i="0" u="none" strike="noStrike" dirty="0">
                <a:effectLst/>
                <a:latin typeface="Bookman Old Style" panose="02050604050505020204" pitchFamily="18" charset="0"/>
              </a:rPr>
              <a:t> помогает ребенку по своему желанию организовать информацию и лучше понять, и запомнить материал. В любое удобное время ребенок просто открывает его и с радостью играет, выбрав любые игры. Это дидактическое пособие также хорошо подходит для занятий в группах, где одновременно будут заняты несколько детей. Можно выбрать задания под силу каждому.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Дидактическое пособие </a:t>
            </a:r>
            <a:r>
              <a:rPr kumimoji="0" lang="ru-RU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КубФинГрамик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предназначен для детей старшего дошкольного возраста. Содержание можно пополнять и усложнять. </a:t>
            </a:r>
          </a:p>
          <a:p>
            <a:pPr algn="l"/>
            <a:endParaRPr lang="ru-RU" sz="2700" b="0" i="0" dirty="0"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948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329D98A-AF91-48D9-A8E4-6B99AD044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" b="5278"/>
          <a:stretch/>
        </p:blipFill>
        <p:spPr bwMode="auto">
          <a:xfrm>
            <a:off x="0" y="0"/>
            <a:ext cx="12192000" cy="6786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3C0F083-61C7-49C6-8887-C939BDF3B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100000" l="10000" r="94875">
                        <a14:foregroundMark x1="32625" y1="62324" x2="32625" y2="62324"/>
                        <a14:foregroundMark x1="32063" y1="57638" x2="32063" y2="55951"/>
                        <a14:foregroundMark x1="25000" y1="69260" x2="25000" y2="69260"/>
                        <a14:foregroundMark x1="23750" y1="72634" x2="24250" y2="72915"/>
                        <a14:foregroundMark x1="27250" y1="68416" x2="27250" y2="68416"/>
                        <a14:foregroundMark x1="37063" y1="52109" x2="37063" y2="52109"/>
                        <a14:foregroundMark x1="55625" y1="34302" x2="55625" y2="34302"/>
                        <a14:foregroundMark x1="54500" y1="33739" x2="56125" y2="40675"/>
                        <a14:foregroundMark x1="57813" y1="37020" x2="57813" y2="37020"/>
                        <a14:foregroundMark x1="65438" y1="43205" x2="65438" y2="43205"/>
                        <a14:foregroundMark x1="64313" y1="43486" x2="64313" y2="43486"/>
                        <a14:foregroundMark x1="64125" y1="45361" x2="64125" y2="45361"/>
                        <a14:foregroundMark x1="90438" y1="89597" x2="90438" y2="89597"/>
                        <a14:foregroundMark x1="11688" y1="85661" x2="11688" y2="85661"/>
                        <a14:foregroundMark x1="11875" y1="85380" x2="11875" y2="85380"/>
                        <a14:foregroundMark x1="12438" y1="87910" x2="11125" y2="89316"/>
                        <a14:foregroundMark x1="11125" y1="89597" x2="11125" y2="89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2"/>
          <a:stretch/>
        </p:blipFill>
        <p:spPr bwMode="auto">
          <a:xfrm>
            <a:off x="9285309" y="71120"/>
            <a:ext cx="2906691" cy="214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EF3160-E13A-BEDB-C36D-C2E876A4024D}"/>
              </a:ext>
            </a:extLst>
          </p:cNvPr>
          <p:cNvSpPr txBox="1"/>
          <p:nvPr/>
        </p:nvSpPr>
        <p:spPr>
          <a:xfrm>
            <a:off x="338667" y="203792"/>
            <a:ext cx="11192934" cy="592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72390" algn="ctr"/>
            <a:endParaRPr lang="ru-RU" sz="2700" b="1" i="0" u="none" strike="noStrike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  <a:p>
            <a:pPr marR="72390" algn="ctr"/>
            <a:endParaRPr lang="ru-RU" sz="2700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R="72390" algn="ctr"/>
            <a:r>
              <a:rPr lang="ru-RU" sz="2700" b="1" i="0" u="none" strike="noStrike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Этапы проекта:</a:t>
            </a:r>
          </a:p>
          <a:p>
            <a:pPr marR="72390" algn="ctr"/>
            <a:endParaRPr lang="ru-RU" sz="2700" b="0" i="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  <a:p>
            <a:pPr marL="457200" marR="72390" algn="just"/>
            <a:r>
              <a:rPr lang="ru-RU" sz="2700" b="1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1.Организационный: </a:t>
            </a: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pPr marL="914400" marR="72390" indent="-457200" algn="just">
              <a:buFont typeface="Wingdings" panose="05000000000000000000" pitchFamily="2" charset="2"/>
              <a:buChar char="Ø"/>
            </a:pPr>
            <a:r>
              <a:rPr lang="ru-RU" sz="2700" b="0" i="0" u="none" strike="noStrike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изучение справочной, методической, энциклопедической литературы;</a:t>
            </a:r>
            <a:endParaRPr lang="ru-RU" sz="27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914400" marR="72390" indent="-457200" algn="just">
              <a:buFont typeface="Wingdings" panose="05000000000000000000" pitchFamily="2" charset="2"/>
              <a:buChar char="Ø"/>
            </a:pPr>
            <a:r>
              <a:rPr lang="ru-RU" sz="2700" b="0" i="0" u="none" strike="noStrike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информирование родителей о планировании работы с детьми по проекту;</a:t>
            </a:r>
            <a:endParaRPr lang="ru-RU" sz="27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914400" marR="72390" indent="-457200" algn="just">
              <a:buFont typeface="Wingdings" panose="05000000000000000000" pitchFamily="2" charset="2"/>
              <a:buChar char="Ø"/>
            </a:pPr>
            <a:r>
              <a:rPr lang="ru-RU" sz="2700" b="0" i="0" u="none" strike="noStrike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подбор необходимого оборудования и пособий для практического обогащения проекта, подбор литературы для художественного чтения;</a:t>
            </a:r>
            <a:endParaRPr lang="ru-RU" sz="27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914400" marR="72390" indent="-457200" algn="just">
              <a:buFont typeface="Wingdings" panose="05000000000000000000" pitchFamily="2" charset="2"/>
              <a:buChar char="Ø"/>
            </a:pPr>
            <a:r>
              <a:rPr lang="ru-RU" sz="2700" b="0" i="0" u="none" strike="noStrike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Создание развивающей предметно-пространственной  среды в группе.</a:t>
            </a:r>
            <a:endParaRPr lang="ru-RU" sz="2700" b="0" i="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027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329D98A-AF91-48D9-A8E4-6B99AD044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" b="5278"/>
          <a:stretch/>
        </p:blipFill>
        <p:spPr bwMode="auto">
          <a:xfrm>
            <a:off x="0" y="0"/>
            <a:ext cx="12192000" cy="6786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3C0F083-61C7-49C6-8887-C939BDF3B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100000" l="10000" r="94875">
                        <a14:foregroundMark x1="32625" y1="62324" x2="32625" y2="62324"/>
                        <a14:foregroundMark x1="32063" y1="57638" x2="32063" y2="55951"/>
                        <a14:foregroundMark x1="25000" y1="69260" x2="25000" y2="69260"/>
                        <a14:foregroundMark x1="23750" y1="72634" x2="24250" y2="72915"/>
                        <a14:foregroundMark x1="27250" y1="68416" x2="27250" y2="68416"/>
                        <a14:foregroundMark x1="37063" y1="52109" x2="37063" y2="52109"/>
                        <a14:foregroundMark x1="55625" y1="34302" x2="55625" y2="34302"/>
                        <a14:foregroundMark x1="54500" y1="33739" x2="56125" y2="40675"/>
                        <a14:foregroundMark x1="57813" y1="37020" x2="57813" y2="37020"/>
                        <a14:foregroundMark x1="65438" y1="43205" x2="65438" y2="43205"/>
                        <a14:foregroundMark x1="64313" y1="43486" x2="64313" y2="43486"/>
                        <a14:foregroundMark x1="64125" y1="45361" x2="64125" y2="45361"/>
                        <a14:foregroundMark x1="90438" y1="89597" x2="90438" y2="89597"/>
                        <a14:foregroundMark x1="11688" y1="85661" x2="11688" y2="85661"/>
                        <a14:foregroundMark x1="11875" y1="85380" x2="11875" y2="85380"/>
                        <a14:foregroundMark x1="12438" y1="87910" x2="11125" y2="89316"/>
                        <a14:foregroundMark x1="11125" y1="89597" x2="11125" y2="89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2"/>
          <a:stretch/>
        </p:blipFill>
        <p:spPr bwMode="auto">
          <a:xfrm>
            <a:off x="9285309" y="71120"/>
            <a:ext cx="2906691" cy="214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EF3160-E13A-BEDB-C36D-C2E876A4024D}"/>
              </a:ext>
            </a:extLst>
          </p:cNvPr>
          <p:cNvSpPr txBox="1"/>
          <p:nvPr/>
        </p:nvSpPr>
        <p:spPr>
          <a:xfrm>
            <a:off x="338667" y="203792"/>
            <a:ext cx="1119293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72390" algn="ctr"/>
            <a:endParaRPr lang="ru-RU" sz="2700" b="1" i="0" u="none" strike="noStrike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  <a:p>
            <a:pPr marR="72390" algn="ctr"/>
            <a:endParaRPr lang="ru-RU" sz="2700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R="72390" algn="ctr"/>
            <a:r>
              <a:rPr lang="ru-RU" sz="2700" b="1" i="0" u="none" strike="noStrike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Этапы проекта:</a:t>
            </a:r>
          </a:p>
          <a:p>
            <a:pPr marR="72390" algn="ctr"/>
            <a:endParaRPr lang="ru-RU" sz="2700" b="0" i="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  <a:p>
            <a:pPr marL="457200" marR="72390" algn="just"/>
            <a:r>
              <a:rPr lang="ru-RU" sz="2700" b="1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2.</a:t>
            </a:r>
            <a:r>
              <a:rPr lang="ru-RU" sz="2700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2700" b="1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Практический:</a:t>
            </a:r>
            <a:r>
              <a:rPr lang="ru-RU" sz="2700" b="1" u="none" strike="noStrike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 </a:t>
            </a:r>
            <a:r>
              <a:rPr lang="ru-RU" sz="2700" b="0" i="0" u="none" strike="noStrike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реализация проектных мероприятий в форме совместной деятельности воспитателя с детьми. Изготовление дидактических игр в состав интерактивного пособия для занятий; просмотр мультфильмов (Уроки тетушки совы), презентаций, беседы, сюжетно-ролевые игры, игровые ситуации, продуктивная деятельность.</a:t>
            </a:r>
            <a:endParaRPr lang="ru-RU" sz="2700" b="0" i="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93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329D98A-AF91-48D9-A8E4-6B99AD044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" b="5278"/>
          <a:stretch/>
        </p:blipFill>
        <p:spPr bwMode="auto">
          <a:xfrm>
            <a:off x="0" y="0"/>
            <a:ext cx="12192000" cy="6786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3C0F083-61C7-49C6-8887-C939BDF3B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100000" l="10000" r="94875">
                        <a14:foregroundMark x1="32625" y1="62324" x2="32625" y2="62324"/>
                        <a14:foregroundMark x1="32063" y1="57638" x2="32063" y2="55951"/>
                        <a14:foregroundMark x1="25000" y1="69260" x2="25000" y2="69260"/>
                        <a14:foregroundMark x1="23750" y1="72634" x2="24250" y2="72915"/>
                        <a14:foregroundMark x1="27250" y1="68416" x2="27250" y2="68416"/>
                        <a14:foregroundMark x1="37063" y1="52109" x2="37063" y2="52109"/>
                        <a14:foregroundMark x1="55625" y1="34302" x2="55625" y2="34302"/>
                        <a14:foregroundMark x1="54500" y1="33739" x2="56125" y2="40675"/>
                        <a14:foregroundMark x1="57813" y1="37020" x2="57813" y2="37020"/>
                        <a14:foregroundMark x1="65438" y1="43205" x2="65438" y2="43205"/>
                        <a14:foregroundMark x1="64313" y1="43486" x2="64313" y2="43486"/>
                        <a14:foregroundMark x1="64125" y1="45361" x2="64125" y2="45361"/>
                        <a14:foregroundMark x1="90438" y1="89597" x2="90438" y2="89597"/>
                        <a14:foregroundMark x1="11688" y1="85661" x2="11688" y2="85661"/>
                        <a14:foregroundMark x1="11875" y1="85380" x2="11875" y2="85380"/>
                        <a14:foregroundMark x1="12438" y1="87910" x2="11125" y2="89316"/>
                        <a14:foregroundMark x1="11125" y1="89597" x2="11125" y2="89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2"/>
          <a:stretch/>
        </p:blipFill>
        <p:spPr bwMode="auto">
          <a:xfrm>
            <a:off x="9285309" y="71120"/>
            <a:ext cx="2906691" cy="214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EF3160-E13A-BEDB-C36D-C2E876A4024D}"/>
              </a:ext>
            </a:extLst>
          </p:cNvPr>
          <p:cNvSpPr txBox="1"/>
          <p:nvPr/>
        </p:nvSpPr>
        <p:spPr>
          <a:xfrm>
            <a:off x="338667" y="203792"/>
            <a:ext cx="1119293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72390" algn="ctr"/>
            <a:endParaRPr lang="ru-RU" sz="2700" b="1" i="0" u="none" strike="noStrike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  <a:p>
            <a:pPr marR="72390" algn="ctr"/>
            <a:endParaRPr lang="ru-RU" sz="2700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R="72390" algn="ctr"/>
            <a:r>
              <a:rPr lang="ru-RU" sz="2700" b="1" i="0" u="none" strike="noStrike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Этапы проекта:</a:t>
            </a:r>
          </a:p>
          <a:p>
            <a:pPr marR="72390" algn="ctr"/>
            <a:endParaRPr lang="ru-RU" sz="2700" b="0" i="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  <a:p>
            <a:pPr marL="457200" marR="72390" algn="just"/>
            <a:r>
              <a:rPr lang="ru-RU" sz="2700" b="1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2.</a:t>
            </a:r>
            <a:r>
              <a:rPr lang="ru-RU" sz="2700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2700" b="1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Заключительный:</a:t>
            </a:r>
            <a:r>
              <a:rPr lang="ru-RU" sz="2700" b="1" u="none" strike="noStrike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 </a:t>
            </a:r>
            <a:r>
              <a:rPr lang="ru-RU" sz="2700" dirty="0">
                <a:latin typeface="Bookman Old Style" panose="02050604050505020204" pitchFamily="18" charset="0"/>
              </a:rPr>
              <a:t>Подведение итогов реализации проекта (непосредственно образовательная деятельность)</a:t>
            </a:r>
            <a:endParaRPr lang="ru-RU" sz="2700" b="0" i="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808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</TotalTime>
  <Words>801</Words>
  <Application>Microsoft Office PowerPoint</Application>
  <PresentationFormat>Широкоэкранный</PresentationFormat>
  <Paragraphs>88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Bookman Old Style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Д_сад</dc:creator>
  <cp:lastModifiedBy>Д_сад</cp:lastModifiedBy>
  <cp:revision>6</cp:revision>
  <dcterms:created xsi:type="dcterms:W3CDTF">2022-02-08T05:55:29Z</dcterms:created>
  <dcterms:modified xsi:type="dcterms:W3CDTF">2022-11-02T14:27:37Z</dcterms:modified>
</cp:coreProperties>
</file>